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10" r:id="rId1"/>
  </p:sldMasterIdLst>
  <p:sldIdLst>
    <p:sldId id="256" r:id="rId2"/>
    <p:sldId id="299" r:id="rId3"/>
    <p:sldId id="313" r:id="rId4"/>
    <p:sldId id="317" r:id="rId5"/>
    <p:sldId id="314" r:id="rId6"/>
    <p:sldId id="316" r:id="rId7"/>
    <p:sldId id="315" r:id="rId8"/>
    <p:sldId id="318" r:id="rId9"/>
    <p:sldId id="320" r:id="rId10"/>
    <p:sldId id="260" r:id="rId11"/>
    <p:sldId id="258" r:id="rId12"/>
    <p:sldId id="259" r:id="rId13"/>
    <p:sldId id="261" r:id="rId14"/>
    <p:sldId id="262" r:id="rId15"/>
    <p:sldId id="272" r:id="rId16"/>
    <p:sldId id="273" r:id="rId17"/>
    <p:sldId id="271" r:id="rId18"/>
    <p:sldId id="263" r:id="rId19"/>
    <p:sldId id="265" r:id="rId20"/>
    <p:sldId id="297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7" autoAdjust="0"/>
    <p:restoredTop sz="94660"/>
  </p:normalViewPr>
  <p:slideViewPr>
    <p:cSldViewPr snapToGrid="0">
      <p:cViewPr varScale="1">
        <p:scale>
          <a:sx n="88" d="100"/>
          <a:sy n="88" d="100"/>
        </p:scale>
        <p:origin x="208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5923F103-BC34-4FE4-A40E-EDDEECFDA5D0}" type="datetimeFigureOut">
              <a:rPr lang="en-US" smtClean="0"/>
              <a:pPr/>
              <a:t>10/5/2023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62911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A1CC3-2375-41D4-9E03-427CAF2A4C1A}" type="datetimeFigureOut">
              <a:rPr lang="en-US" smtClean="0"/>
              <a:t>10/5/2023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52619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10/5/2023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0330581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10/5/2023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7664241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2C299-16B2-4475-990D-751901EACC14}" type="datetimeFigureOut">
              <a:rPr lang="en-US" smtClean="0"/>
              <a:t>10/5/2023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02336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10/5/2023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4844871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10/5/2023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5639981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6D93-FCAC-47E0-A2EE-787E62CA814C}" type="datetimeFigureOut">
              <a:rPr lang="en-US" smtClean="0"/>
              <a:t>10/5/2023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44122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879A6-0FD0-4734-A311-86BFCA472E6E}" type="datetimeFigureOut">
              <a:rPr lang="en-US" smtClean="0"/>
              <a:t>10/5/2023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69267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smtClean="0"/>
              <a:t>10/5/2023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66052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6425-0181-43F2-84FC-787E803FD2F8}" type="datetimeFigureOut">
              <a:rPr lang="en-US" smtClean="0"/>
              <a:t>10/5/2023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03535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smtClean="0"/>
              <a:t>10/5/2023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51394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smtClean="0"/>
              <a:t>10/5/2023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32270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smtClean="0"/>
              <a:t>10/5/2023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39372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smtClean="0"/>
              <a:t>10/5/2023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0594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86A4C-8E40-4F87-A4F0-01A0687C5742}" type="datetimeFigureOut">
              <a:rPr lang="en-US" smtClean="0"/>
              <a:t>10/5/2023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60370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FigureOut">
              <a:rPr lang="en-US" smtClean="0"/>
              <a:t>10/5/2023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75205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2BE451C3-0FF4-47C4-B829-773ADF60F88C}" type="datetimeFigureOut">
              <a:rPr lang="en-US" smtClean="0"/>
              <a:t>10/5/2023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8339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3" r:id="rId3"/>
    <p:sldLayoutId id="2147483714" r:id="rId4"/>
    <p:sldLayoutId id="2147483715" r:id="rId5"/>
    <p:sldLayoutId id="2147483716" r:id="rId6"/>
    <p:sldLayoutId id="2147483717" r:id="rId7"/>
    <p:sldLayoutId id="2147483718" r:id="rId8"/>
    <p:sldLayoutId id="2147483719" r:id="rId9"/>
    <p:sldLayoutId id="2147483720" r:id="rId10"/>
    <p:sldLayoutId id="2147483721" r:id="rId11"/>
    <p:sldLayoutId id="2147483722" r:id="rId12"/>
    <p:sldLayoutId id="2147483723" r:id="rId13"/>
    <p:sldLayoutId id="2147483724" r:id="rId14"/>
    <p:sldLayoutId id="2147483725" r:id="rId15"/>
    <p:sldLayoutId id="2147483726" r:id="rId16"/>
    <p:sldLayoutId id="2147483727" r:id="rId17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C312A-A9E9-87B9-3644-450223C1BAF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OPERSIONAL BANK SYARIAH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FE0F595-E022-4710-64F9-E650DDBFE01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Assof.Prof</a:t>
            </a:r>
            <a:r>
              <a:rPr lang="en-US" dirty="0"/>
              <a:t>. Dr. Sri Rochani </a:t>
            </a:r>
            <a:r>
              <a:rPr lang="en-US" dirty="0" err="1"/>
              <a:t>Mulyani,S.E..,M.Si.,CIM.,CPS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66895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C6D14C4-1BA2-952E-76FE-6E9232CBDB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142" t="31645" r="33533" b="20343"/>
          <a:stretch/>
        </p:blipFill>
        <p:spPr bwMode="auto">
          <a:xfrm>
            <a:off x="827314" y="653144"/>
            <a:ext cx="10646229" cy="554445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626731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FD20546-E2FC-8A06-5175-1C14775C8D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431" t="38632" r="32585" b="13675"/>
          <a:stretch/>
        </p:blipFill>
        <p:spPr bwMode="auto">
          <a:xfrm>
            <a:off x="776513" y="703942"/>
            <a:ext cx="10624457" cy="552994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0737291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80650B8-DF83-4E4C-46D9-B5A19FE34A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675" t="34359" r="33974" b="14188"/>
          <a:stretch/>
        </p:blipFill>
        <p:spPr bwMode="auto">
          <a:xfrm>
            <a:off x="820057" y="645886"/>
            <a:ext cx="10566400" cy="560251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701462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5965F0A-169C-58A0-6652-1C0A0E9F0D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423" t="31111" r="36966" b="19316"/>
          <a:stretch/>
        </p:blipFill>
        <p:spPr bwMode="auto">
          <a:xfrm>
            <a:off x="798286" y="566057"/>
            <a:ext cx="10595428" cy="555897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2176949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76AE062-5DBA-3520-AEE7-1D98391B7C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530" t="37778" r="34081" b="16410"/>
          <a:stretch/>
        </p:blipFill>
        <p:spPr bwMode="auto">
          <a:xfrm>
            <a:off x="827314" y="718457"/>
            <a:ext cx="10624457" cy="55372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3864779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EC8C2D7-BE6D-FEDB-4055-3FA7448A89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821" t="32991" r="32585" b="17094"/>
          <a:stretch/>
        </p:blipFill>
        <p:spPr bwMode="auto">
          <a:xfrm>
            <a:off x="834571" y="631371"/>
            <a:ext cx="10435772" cy="555171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1258697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3AE083E-0C89-3FED-8904-5C59DFABA9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355" t="48205" r="32479" b="10598"/>
          <a:stretch/>
        </p:blipFill>
        <p:spPr bwMode="auto">
          <a:xfrm>
            <a:off x="885371" y="1201632"/>
            <a:ext cx="10515600" cy="495968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0F94E88-62E5-EB84-57E1-FFA70F880729}"/>
              </a:ext>
            </a:extLst>
          </p:cNvPr>
          <p:cNvSpPr txBox="1"/>
          <p:nvPr/>
        </p:nvSpPr>
        <p:spPr>
          <a:xfrm>
            <a:off x="3490685" y="616857"/>
            <a:ext cx="54404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>
                <a:latin typeface="Amasis MT Pro Black" panose="02040A04050005020304" pitchFamily="18" charset="0"/>
              </a:rPr>
              <a:t>Syarat</a:t>
            </a:r>
            <a:r>
              <a:rPr lang="en-US" sz="3200" dirty="0">
                <a:latin typeface="Amasis MT Pro Black" panose="02040A04050005020304" pitchFamily="18" charset="0"/>
              </a:rPr>
              <a:t> </a:t>
            </a:r>
            <a:r>
              <a:rPr lang="en-US" sz="3200" dirty="0" err="1">
                <a:latin typeface="Amasis MT Pro Black" panose="02040A04050005020304" pitchFamily="18" charset="0"/>
              </a:rPr>
              <a:t>Transaksi</a:t>
            </a:r>
            <a:r>
              <a:rPr lang="en-US" sz="3200" dirty="0">
                <a:latin typeface="Amasis MT Pro Black" panose="02040A04050005020304" pitchFamily="18" charset="0"/>
              </a:rPr>
              <a:t> Syariah</a:t>
            </a:r>
          </a:p>
        </p:txBody>
      </p:sp>
    </p:spTree>
    <p:extLst>
      <p:ext uri="{BB962C8B-B14F-4D97-AF65-F5344CB8AC3E}">
        <p14:creationId xmlns:p14="http://schemas.microsoft.com/office/powerpoint/2010/main" val="39911362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71955E7-1934-8B90-BB6F-5F2206AE05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713" t="36410" r="33119" b="16410"/>
          <a:stretch/>
        </p:blipFill>
        <p:spPr bwMode="auto">
          <a:xfrm>
            <a:off x="783770" y="660400"/>
            <a:ext cx="10595429" cy="55372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1224161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2025FE1-732C-A232-453A-302F0CF055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607" t="33675" r="32479" b="13846"/>
          <a:stretch/>
        </p:blipFill>
        <p:spPr bwMode="auto">
          <a:xfrm>
            <a:off x="841829" y="667657"/>
            <a:ext cx="10740571" cy="556622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1873129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DFE804A-0E01-1A4B-C2B8-07FC184E0C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927" t="26324" r="32799" b="22393"/>
          <a:stretch/>
        </p:blipFill>
        <p:spPr bwMode="auto">
          <a:xfrm>
            <a:off x="863599" y="689429"/>
            <a:ext cx="10493829" cy="550817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6562849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CA78FC4-3A8E-7CB9-3450-4CBCE906C680}"/>
              </a:ext>
            </a:extLst>
          </p:cNvPr>
          <p:cNvSpPr txBox="1"/>
          <p:nvPr/>
        </p:nvSpPr>
        <p:spPr>
          <a:xfrm>
            <a:off x="2332996" y="1712686"/>
            <a:ext cx="7166603" cy="2831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SESI – 1</a:t>
            </a:r>
          </a:p>
          <a:p>
            <a:pPr algn="ctr"/>
            <a:r>
              <a:rPr lang="en-US" sz="3200" b="1" dirty="0"/>
              <a:t>PENGERTIAN BANK SYARIAH</a:t>
            </a:r>
          </a:p>
          <a:p>
            <a:pPr algn="ctr"/>
            <a:r>
              <a:rPr lang="en-US" sz="3200" b="1" dirty="0"/>
              <a:t>DASAR HUKUM BANK SYARIAH</a:t>
            </a:r>
          </a:p>
          <a:p>
            <a:pPr algn="ctr"/>
            <a:r>
              <a:rPr lang="en-US" sz="3200" b="1" dirty="0"/>
              <a:t>PRINSIP SYARIAH</a:t>
            </a:r>
          </a:p>
          <a:p>
            <a:pPr algn="ctr"/>
            <a:r>
              <a:rPr lang="en-US" sz="3200" b="1" dirty="0"/>
              <a:t>BENTUK USAHA BANK SYARIAH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47872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8D724-D513-9E2E-83B5-42C34C599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KUIS-1</a:t>
            </a:r>
            <a:br>
              <a:rPr lang="en-US" dirty="0"/>
            </a:br>
            <a:r>
              <a:rPr lang="en-US" dirty="0"/>
              <a:t>Tgl. 5 </a:t>
            </a:r>
            <a:r>
              <a:rPr lang="en-US" dirty="0" err="1"/>
              <a:t>Oktober</a:t>
            </a:r>
            <a:r>
              <a:rPr lang="en-US" dirty="0"/>
              <a:t> 2023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79B4E5-BABA-AEDC-3E7A-A70C7FBEB1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Apa</a:t>
            </a:r>
            <a:r>
              <a:rPr lang="en-US" dirty="0"/>
              <a:t> </a:t>
            </a:r>
            <a:r>
              <a:rPr lang="en-US" dirty="0" err="1"/>
              <a:t>yg</a:t>
            </a:r>
            <a:r>
              <a:rPr lang="en-US" dirty="0"/>
              <a:t> </a:t>
            </a:r>
            <a:r>
              <a:rPr lang="en-US" dirty="0" err="1"/>
              <a:t>membedakan</a:t>
            </a:r>
            <a:r>
              <a:rPr lang="en-US" dirty="0"/>
              <a:t> Bank </a:t>
            </a:r>
            <a:r>
              <a:rPr lang="en-US" dirty="0" err="1"/>
              <a:t>Konvensional</a:t>
            </a:r>
            <a:r>
              <a:rPr lang="en-US" dirty="0"/>
              <a:t> dengan Bank Syariah ?</a:t>
            </a:r>
          </a:p>
          <a:p>
            <a:r>
              <a:rPr lang="en-US" dirty="0"/>
              <a:t>Jelaskan </a:t>
            </a:r>
            <a:r>
              <a:rPr lang="en-US" dirty="0" err="1"/>
              <a:t>landasan</a:t>
            </a:r>
            <a:r>
              <a:rPr lang="en-US" dirty="0"/>
              <a:t> </a:t>
            </a:r>
            <a:r>
              <a:rPr lang="en-US" dirty="0" err="1"/>
              <a:t>hukum</a:t>
            </a:r>
            <a:r>
              <a:rPr lang="en-US" dirty="0"/>
              <a:t> Bank Syariah</a:t>
            </a:r>
          </a:p>
          <a:p>
            <a:r>
              <a:rPr lang="en-US" dirty="0"/>
              <a:t>Jelaskan </a:t>
            </a:r>
            <a:r>
              <a:rPr lang="en-US" dirty="0" err="1"/>
              <a:t>Prinsip</a:t>
            </a:r>
            <a:r>
              <a:rPr lang="en-US" dirty="0"/>
              <a:t> Syariah</a:t>
            </a:r>
          </a:p>
          <a:p>
            <a:r>
              <a:rPr lang="en-US" dirty="0"/>
              <a:t>Jelaskan </a:t>
            </a:r>
            <a:r>
              <a:rPr lang="en-US" dirty="0" err="1"/>
              <a:t>bentuk</a:t>
            </a:r>
            <a:r>
              <a:rPr lang="en-US" dirty="0"/>
              <a:t> </a:t>
            </a:r>
            <a:r>
              <a:rPr lang="en-US" dirty="0" err="1"/>
              <a:t>usaha</a:t>
            </a:r>
            <a:r>
              <a:rPr lang="en-US" dirty="0"/>
              <a:t> Bank Syariah</a:t>
            </a:r>
          </a:p>
          <a:p>
            <a:pPr marL="0" indent="0">
              <a:buNone/>
            </a:pPr>
            <a:br>
              <a:rPr lang="en-US" dirty="0"/>
            </a:b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10568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2EC37A-03A2-FFDB-84BC-3ADA2B2FE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DASAR HUKUM BANK SYARIAH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5FF078-C40E-B9F9-CF47-F5EA79AB54B4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295400" y="2557463"/>
            <a:ext cx="9601200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800" b="0" i="0" dirty="0">
                <a:solidFill>
                  <a:srgbClr val="202124"/>
                </a:solidFill>
                <a:effectLst/>
                <a:latin typeface="Google Sans"/>
              </a:rPr>
              <a:t>Adapun </a:t>
            </a:r>
            <a:r>
              <a:rPr lang="en-US" sz="2800" b="0" i="0" dirty="0" err="1">
                <a:solidFill>
                  <a:srgbClr val="040C28"/>
                </a:solidFill>
                <a:effectLst/>
                <a:latin typeface="Google Sans"/>
              </a:rPr>
              <a:t>dasar</a:t>
            </a:r>
            <a:r>
              <a:rPr lang="en-US" sz="2800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  <a:r>
              <a:rPr lang="en-US" sz="2800" b="0" i="0" dirty="0" err="1">
                <a:solidFill>
                  <a:srgbClr val="040C28"/>
                </a:solidFill>
                <a:effectLst/>
                <a:latin typeface="Google Sans"/>
              </a:rPr>
              <a:t>hukum</a:t>
            </a:r>
            <a:r>
              <a:rPr lang="en-US" sz="2800" b="0" i="0" dirty="0">
                <a:solidFill>
                  <a:srgbClr val="202124"/>
                </a:solidFill>
                <a:effectLst/>
                <a:latin typeface="Google Sans"/>
              </a:rPr>
              <a:t> tentang </a:t>
            </a:r>
            <a:r>
              <a:rPr lang="en-US" sz="2800" b="0" i="0" dirty="0">
                <a:solidFill>
                  <a:srgbClr val="040C28"/>
                </a:solidFill>
                <a:effectLst/>
                <a:latin typeface="Google Sans"/>
              </a:rPr>
              <a:t>bank syariah</a:t>
            </a:r>
            <a:r>
              <a:rPr lang="en-US" sz="2800" b="0" i="0" dirty="0">
                <a:solidFill>
                  <a:srgbClr val="202124"/>
                </a:solidFill>
                <a:effectLst/>
                <a:latin typeface="Google Sans"/>
              </a:rPr>
              <a:t> di Indonesia </a:t>
            </a:r>
            <a:r>
              <a:rPr lang="en-US" sz="2800" b="0" i="0" dirty="0" err="1">
                <a:solidFill>
                  <a:srgbClr val="202124"/>
                </a:solidFill>
                <a:effectLst/>
                <a:latin typeface="Google Sans"/>
              </a:rPr>
              <a:t>diatur</a:t>
            </a:r>
            <a:r>
              <a:rPr lang="en-US" sz="2800" b="0" i="0" dirty="0">
                <a:solidFill>
                  <a:srgbClr val="202124"/>
                </a:solidFill>
                <a:effectLst/>
                <a:latin typeface="Google Sans"/>
              </a:rPr>
              <a:t> dalam UU </a:t>
            </a:r>
            <a:r>
              <a:rPr lang="en-US" sz="2800" b="0" i="0" dirty="0" err="1">
                <a:solidFill>
                  <a:srgbClr val="202124"/>
                </a:solidFill>
                <a:effectLst/>
                <a:latin typeface="Google Sans"/>
              </a:rPr>
              <a:t>Nomor</a:t>
            </a:r>
            <a:r>
              <a:rPr lang="en-US" sz="2800" b="0" i="0" dirty="0">
                <a:solidFill>
                  <a:srgbClr val="202124"/>
                </a:solidFill>
                <a:effectLst/>
                <a:latin typeface="Google Sans"/>
              </a:rPr>
              <a:t> 7 Tahun 1992 tentang </a:t>
            </a:r>
            <a:r>
              <a:rPr lang="en-US" sz="2800" b="0" i="0" dirty="0" err="1">
                <a:solidFill>
                  <a:srgbClr val="040C28"/>
                </a:solidFill>
                <a:effectLst/>
                <a:latin typeface="Google Sans"/>
              </a:rPr>
              <a:t>Perbankan</a:t>
            </a:r>
            <a:r>
              <a:rPr lang="en-US" sz="2800" b="0" i="0" dirty="0">
                <a:solidFill>
                  <a:srgbClr val="202124"/>
                </a:solidFill>
                <a:effectLst/>
                <a:latin typeface="Google Sans"/>
              </a:rPr>
              <a:t>, yang </a:t>
            </a:r>
            <a:r>
              <a:rPr lang="en-US" sz="2800" b="0" i="0" dirty="0" err="1">
                <a:solidFill>
                  <a:srgbClr val="202124"/>
                </a:solidFill>
                <a:effectLst/>
                <a:latin typeface="Google Sans"/>
              </a:rPr>
              <a:t>kemudian</a:t>
            </a:r>
            <a:r>
              <a:rPr lang="en-US" sz="2800" b="0" i="0" dirty="0">
                <a:solidFill>
                  <a:srgbClr val="202124"/>
                </a:solidFill>
                <a:effectLst/>
                <a:latin typeface="Google Sans"/>
              </a:rPr>
              <a:t> </a:t>
            </a:r>
            <a:r>
              <a:rPr lang="en-US" sz="2800" b="0" i="0" dirty="0" err="1">
                <a:solidFill>
                  <a:srgbClr val="202124"/>
                </a:solidFill>
                <a:effectLst/>
                <a:latin typeface="Google Sans"/>
              </a:rPr>
              <a:t>diubah</a:t>
            </a:r>
            <a:r>
              <a:rPr lang="en-US" sz="2800" b="0" i="0" dirty="0">
                <a:solidFill>
                  <a:srgbClr val="202124"/>
                </a:solidFill>
                <a:effectLst/>
                <a:latin typeface="Google Sans"/>
              </a:rPr>
              <a:t> dengan UU </a:t>
            </a:r>
            <a:r>
              <a:rPr lang="en-US" sz="2800" b="0" i="0" dirty="0" err="1">
                <a:solidFill>
                  <a:srgbClr val="202124"/>
                </a:solidFill>
                <a:effectLst/>
                <a:latin typeface="Google Sans"/>
              </a:rPr>
              <a:t>Nomor</a:t>
            </a:r>
            <a:r>
              <a:rPr lang="en-US" sz="2800" b="0" i="0" dirty="0">
                <a:solidFill>
                  <a:srgbClr val="202124"/>
                </a:solidFill>
                <a:effectLst/>
                <a:latin typeface="Google Sans"/>
              </a:rPr>
              <a:t> 10 Tahun 1998 tentang </a:t>
            </a:r>
            <a:r>
              <a:rPr lang="en-US" sz="2800" b="0" i="0" dirty="0" err="1">
                <a:solidFill>
                  <a:srgbClr val="202124"/>
                </a:solidFill>
                <a:effectLst/>
                <a:latin typeface="Google Sans"/>
              </a:rPr>
              <a:t>Perubahan</a:t>
            </a:r>
            <a:r>
              <a:rPr lang="en-US" sz="2800" b="0" i="0" dirty="0">
                <a:solidFill>
                  <a:srgbClr val="202124"/>
                </a:solidFill>
                <a:effectLst/>
                <a:latin typeface="Google Sans"/>
              </a:rPr>
              <a:t> </a:t>
            </a:r>
            <a:r>
              <a:rPr lang="en-US" sz="2800" b="0" i="0" dirty="0" err="1">
                <a:solidFill>
                  <a:srgbClr val="202124"/>
                </a:solidFill>
                <a:effectLst/>
                <a:latin typeface="Google Sans"/>
              </a:rPr>
              <a:t>atas</a:t>
            </a:r>
            <a:r>
              <a:rPr lang="en-US" sz="2800" b="0" i="0" dirty="0">
                <a:solidFill>
                  <a:srgbClr val="202124"/>
                </a:solidFill>
                <a:effectLst/>
                <a:latin typeface="Google Sans"/>
              </a:rPr>
              <a:t> UU </a:t>
            </a:r>
            <a:r>
              <a:rPr lang="en-US" sz="2800" b="0" i="0" dirty="0" err="1">
                <a:solidFill>
                  <a:srgbClr val="202124"/>
                </a:solidFill>
                <a:effectLst/>
                <a:latin typeface="Google Sans"/>
              </a:rPr>
              <a:t>Nomor</a:t>
            </a:r>
            <a:r>
              <a:rPr lang="en-US" sz="2800" b="0" i="0" dirty="0">
                <a:solidFill>
                  <a:srgbClr val="202124"/>
                </a:solidFill>
                <a:effectLst/>
                <a:latin typeface="Google Sans"/>
              </a:rPr>
              <a:t> 7 Tahun 1992 tentang </a:t>
            </a:r>
            <a:r>
              <a:rPr lang="en-US" sz="2800" b="0" i="0" dirty="0" err="1">
                <a:solidFill>
                  <a:srgbClr val="040C28"/>
                </a:solidFill>
                <a:effectLst/>
                <a:latin typeface="Google Sans"/>
              </a:rPr>
              <a:t>Perbankan</a:t>
            </a:r>
            <a:r>
              <a:rPr lang="en-US" sz="2800" b="0" i="0" dirty="0">
                <a:solidFill>
                  <a:srgbClr val="202124"/>
                </a:solidFill>
                <a:effectLst/>
                <a:latin typeface="Google Sans"/>
              </a:rPr>
              <a:t> dan UU </a:t>
            </a:r>
            <a:r>
              <a:rPr lang="en-US" sz="2800" b="0" i="0" dirty="0" err="1">
                <a:solidFill>
                  <a:srgbClr val="202124"/>
                </a:solidFill>
                <a:effectLst/>
                <a:latin typeface="Google Sans"/>
              </a:rPr>
              <a:t>Nomor</a:t>
            </a:r>
            <a:r>
              <a:rPr lang="en-US" sz="2800" b="0" i="0" dirty="0">
                <a:solidFill>
                  <a:srgbClr val="202124"/>
                </a:solidFill>
                <a:effectLst/>
                <a:latin typeface="Google Sans"/>
              </a:rPr>
              <a:t> 21 Tahun 2008 tentang </a:t>
            </a:r>
            <a:r>
              <a:rPr lang="en-US" sz="2800" b="0" i="0" dirty="0" err="1">
                <a:solidFill>
                  <a:srgbClr val="040C28"/>
                </a:solidFill>
                <a:effectLst/>
                <a:latin typeface="Google Sans"/>
              </a:rPr>
              <a:t>Perbankan</a:t>
            </a:r>
            <a:r>
              <a:rPr lang="en-US" sz="2800" b="0" i="0" dirty="0">
                <a:solidFill>
                  <a:srgbClr val="040C28"/>
                </a:solidFill>
                <a:effectLst/>
                <a:latin typeface="Google Sans"/>
              </a:rPr>
              <a:t> Syariah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5416769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2FD79B-3D77-5264-94B5-5AA28D7701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PRINSIP UTAMA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3B08C2-13D5-59A1-50E3-C188DBB3D77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295400" y="2557463"/>
            <a:ext cx="9601200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i="0" dirty="0">
                <a:solidFill>
                  <a:srgbClr val="4D5156"/>
                </a:solidFill>
                <a:effectLst/>
                <a:latin typeface="Google Sans"/>
              </a:rPr>
              <a:t>Sistem keuangan syariah termasuk </a:t>
            </a:r>
            <a:r>
              <a:rPr lang="en-US" sz="2800" b="0" i="0" dirty="0" err="1">
                <a:solidFill>
                  <a:srgbClr val="4D5156"/>
                </a:solidFill>
                <a:effectLst/>
                <a:latin typeface="Google Sans"/>
              </a:rPr>
              <a:t>sistem</a:t>
            </a:r>
            <a:r>
              <a:rPr lang="en-US" sz="2800" b="0" i="0" dirty="0">
                <a:solidFill>
                  <a:srgbClr val="4D5156"/>
                </a:solidFill>
                <a:effectLst/>
                <a:latin typeface="Google Sans"/>
              </a:rPr>
              <a:t> bank syariah </a:t>
            </a:r>
            <a:r>
              <a:rPr lang="en-US" sz="2800" b="0" i="0" dirty="0" err="1">
                <a:solidFill>
                  <a:srgbClr val="4D5156"/>
                </a:solidFill>
                <a:effectLst/>
                <a:latin typeface="Google Sans"/>
              </a:rPr>
              <a:t>adalah</a:t>
            </a:r>
            <a:r>
              <a:rPr lang="en-US" sz="2800" b="0" i="0" dirty="0">
                <a:solidFill>
                  <a:srgbClr val="4D5156"/>
                </a:solidFill>
                <a:effectLst/>
                <a:latin typeface="Google Sans"/>
              </a:rPr>
              <a:t> </a:t>
            </a:r>
            <a:r>
              <a:rPr lang="en-US" sz="2800" b="0" i="0" dirty="0" err="1">
                <a:solidFill>
                  <a:srgbClr val="040C28"/>
                </a:solidFill>
                <a:effectLst/>
                <a:latin typeface="Google Sans"/>
              </a:rPr>
              <a:t>sistem</a:t>
            </a:r>
            <a:r>
              <a:rPr lang="en-US" sz="2800" b="0" i="0" dirty="0">
                <a:solidFill>
                  <a:srgbClr val="040C28"/>
                </a:solidFill>
                <a:effectLst/>
                <a:latin typeface="Google Sans"/>
              </a:rPr>
              <a:t> keuangan yang </a:t>
            </a:r>
            <a:r>
              <a:rPr lang="en-US" sz="2800" b="0" i="0" dirty="0" err="1">
                <a:solidFill>
                  <a:srgbClr val="040C28"/>
                </a:solidFill>
                <a:effectLst/>
                <a:latin typeface="Google Sans"/>
              </a:rPr>
              <a:t>berprinsipkan</a:t>
            </a:r>
            <a:r>
              <a:rPr lang="en-US" sz="2800" b="0" i="0" dirty="0">
                <a:solidFill>
                  <a:srgbClr val="040C28"/>
                </a:solidFill>
                <a:effectLst/>
                <a:latin typeface="Google Sans"/>
              </a:rPr>
              <a:t> kepada syariah </a:t>
            </a:r>
            <a:r>
              <a:rPr lang="en-US" sz="2800" b="0" i="0" dirty="0" err="1">
                <a:solidFill>
                  <a:srgbClr val="040C28"/>
                </a:solidFill>
                <a:effectLst/>
                <a:latin typeface="Google Sans"/>
              </a:rPr>
              <a:t>yakni</a:t>
            </a:r>
            <a:r>
              <a:rPr lang="en-US" sz="2800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  <a:r>
              <a:rPr lang="en-US" sz="2800" b="0" i="0" dirty="0" err="1">
                <a:solidFill>
                  <a:srgbClr val="040C28"/>
                </a:solidFill>
                <a:effectLst/>
                <a:latin typeface="Google Sans"/>
              </a:rPr>
              <a:t>berpegang</a:t>
            </a:r>
            <a:r>
              <a:rPr lang="en-US" sz="2800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  <a:r>
              <a:rPr lang="en-US" sz="2800" b="0" i="0" dirty="0" err="1">
                <a:solidFill>
                  <a:srgbClr val="040C28"/>
                </a:solidFill>
                <a:effectLst/>
                <a:latin typeface="Google Sans"/>
              </a:rPr>
              <a:t>teguh</a:t>
            </a:r>
            <a:r>
              <a:rPr lang="en-US" sz="2800" b="0" i="0" dirty="0">
                <a:solidFill>
                  <a:srgbClr val="040C28"/>
                </a:solidFill>
                <a:effectLst/>
                <a:latin typeface="Google Sans"/>
              </a:rPr>
              <a:t> kepada Al-</a:t>
            </a:r>
            <a:r>
              <a:rPr lang="en-US" sz="2800" b="0" i="0" dirty="0" err="1">
                <a:solidFill>
                  <a:srgbClr val="040C28"/>
                </a:solidFill>
                <a:effectLst/>
                <a:latin typeface="Google Sans"/>
              </a:rPr>
              <a:t>quran</a:t>
            </a:r>
            <a:r>
              <a:rPr lang="en-US" sz="2800" b="0" i="0" dirty="0">
                <a:solidFill>
                  <a:srgbClr val="040C28"/>
                </a:solidFill>
                <a:effectLst/>
                <a:latin typeface="Google Sans"/>
              </a:rPr>
              <a:t> dan </a:t>
            </a:r>
            <a:r>
              <a:rPr lang="en-US" sz="2800" b="0" i="0" dirty="0" err="1">
                <a:solidFill>
                  <a:srgbClr val="040C28"/>
                </a:solidFill>
                <a:effectLst/>
                <a:latin typeface="Google Sans"/>
              </a:rPr>
              <a:t>hadits</a:t>
            </a:r>
            <a:r>
              <a:rPr lang="en-US" sz="2800" b="0" i="0" dirty="0">
                <a:solidFill>
                  <a:srgbClr val="4D5156"/>
                </a:solidFill>
                <a:effectLst/>
                <a:latin typeface="Google Sans"/>
              </a:rPr>
              <a:t>. Sistem ini </a:t>
            </a:r>
            <a:r>
              <a:rPr lang="en-US" sz="2800" b="0" i="0" dirty="0" err="1">
                <a:solidFill>
                  <a:srgbClr val="4D5156"/>
                </a:solidFill>
                <a:effectLst/>
                <a:latin typeface="Google Sans"/>
              </a:rPr>
              <a:t>merupakan</a:t>
            </a:r>
            <a:r>
              <a:rPr lang="en-US" sz="2800" b="0" i="0" dirty="0">
                <a:solidFill>
                  <a:srgbClr val="4D5156"/>
                </a:solidFill>
                <a:effectLst/>
                <a:latin typeface="Google Sans"/>
              </a:rPr>
              <a:t> tata </a:t>
            </a:r>
            <a:r>
              <a:rPr lang="en-US" sz="2800" b="0" i="0" dirty="0" err="1">
                <a:solidFill>
                  <a:srgbClr val="4D5156"/>
                </a:solidFill>
                <a:effectLst/>
                <a:latin typeface="Google Sans"/>
              </a:rPr>
              <a:t>perekonomian</a:t>
            </a:r>
            <a:r>
              <a:rPr lang="en-US" sz="2800" b="0" i="0" dirty="0">
                <a:solidFill>
                  <a:srgbClr val="4D5156"/>
                </a:solidFill>
                <a:effectLst/>
                <a:latin typeface="Google Sans"/>
              </a:rPr>
              <a:t> yang </a:t>
            </a:r>
            <a:r>
              <a:rPr lang="en-US" sz="2800" b="0" i="0" dirty="0" err="1">
                <a:solidFill>
                  <a:srgbClr val="4D5156"/>
                </a:solidFill>
                <a:effectLst/>
                <a:latin typeface="Google Sans"/>
              </a:rPr>
              <a:t>diciptakan</a:t>
            </a:r>
            <a:r>
              <a:rPr lang="en-US" sz="2800" b="0" i="0" dirty="0">
                <a:solidFill>
                  <a:srgbClr val="4D5156"/>
                </a:solidFill>
                <a:effectLst/>
                <a:latin typeface="Google Sans"/>
              </a:rPr>
              <a:t> oleh Allah SWT dan </a:t>
            </a:r>
            <a:r>
              <a:rPr lang="en-US" sz="2800" b="0" i="0" dirty="0" err="1">
                <a:solidFill>
                  <a:srgbClr val="4D5156"/>
                </a:solidFill>
                <a:effectLst/>
                <a:latin typeface="Google Sans"/>
              </a:rPr>
              <a:t>dijalankan</a:t>
            </a:r>
            <a:r>
              <a:rPr lang="en-US" sz="2800" b="0" i="0" dirty="0">
                <a:solidFill>
                  <a:srgbClr val="4D5156"/>
                </a:solidFill>
                <a:effectLst/>
                <a:latin typeface="Google Sans"/>
              </a:rPr>
              <a:t> </a:t>
            </a:r>
            <a:r>
              <a:rPr lang="en-US" sz="2800" b="0" i="0" dirty="0" err="1">
                <a:solidFill>
                  <a:srgbClr val="4D5156"/>
                </a:solidFill>
                <a:effectLst/>
                <a:latin typeface="Google Sans"/>
              </a:rPr>
              <a:t>serta</a:t>
            </a:r>
            <a:r>
              <a:rPr lang="en-US" sz="2800" b="0" i="0" dirty="0">
                <a:solidFill>
                  <a:srgbClr val="4D5156"/>
                </a:solidFill>
                <a:effectLst/>
                <a:latin typeface="Google Sans"/>
              </a:rPr>
              <a:t> </a:t>
            </a:r>
            <a:r>
              <a:rPr lang="en-US" sz="2800" b="0" i="0" dirty="0" err="1">
                <a:solidFill>
                  <a:srgbClr val="4D5156"/>
                </a:solidFill>
                <a:effectLst/>
                <a:latin typeface="Google Sans"/>
              </a:rPr>
              <a:t>dicontohkan</a:t>
            </a:r>
            <a:r>
              <a:rPr lang="en-US" sz="2800" b="0" i="0" dirty="0">
                <a:solidFill>
                  <a:srgbClr val="4D5156"/>
                </a:solidFill>
                <a:effectLst/>
                <a:latin typeface="Google Sans"/>
              </a:rPr>
              <a:t> oleh Rasul dan </a:t>
            </a:r>
            <a:r>
              <a:rPr lang="en-US" sz="2800" b="0" i="0" dirty="0" err="1">
                <a:solidFill>
                  <a:srgbClr val="4D5156"/>
                </a:solidFill>
                <a:effectLst/>
                <a:latin typeface="Google Sans"/>
              </a:rPr>
              <a:t>sahabatnya</a:t>
            </a:r>
            <a:r>
              <a:rPr lang="en-US" sz="2800" b="0" i="0" dirty="0">
                <a:solidFill>
                  <a:srgbClr val="4D5156"/>
                </a:solidFill>
                <a:effectLst/>
                <a:latin typeface="Google Sans"/>
              </a:rPr>
              <a:t>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4658232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FD0E1C-A34B-5AFE-D1CC-A2BACF74A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PRINSIP DASAR EKONOMI  SYARIAH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88F67E-CF47-D754-8C2C-56B63451C9F6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513114" y="2622777"/>
            <a:ext cx="9601200" cy="29115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02124"/>
                </a:solidFill>
                <a:effectLst/>
                <a:latin typeface="Google Sans"/>
              </a:rPr>
              <a:t>Tidak </a:t>
            </a:r>
            <a:r>
              <a:rPr lang="en-US" b="0" i="0" dirty="0" err="1">
                <a:solidFill>
                  <a:srgbClr val="202124"/>
                </a:solidFill>
                <a:effectLst/>
                <a:latin typeface="Google Sans"/>
              </a:rPr>
              <a:t>adanya</a:t>
            </a:r>
            <a:r>
              <a:rPr lang="en-US" b="0" i="0" dirty="0">
                <a:solidFill>
                  <a:srgbClr val="202124"/>
                </a:solidFill>
                <a:effectLst/>
                <a:latin typeface="Google Sans"/>
              </a:rPr>
              <a:t> </a:t>
            </a:r>
            <a:r>
              <a:rPr lang="en-US" b="0" i="0" dirty="0" err="1">
                <a:solidFill>
                  <a:srgbClr val="202124"/>
                </a:solidFill>
                <a:effectLst/>
                <a:latin typeface="Google Sans"/>
              </a:rPr>
              <a:t>kepemilikan</a:t>
            </a:r>
            <a:r>
              <a:rPr lang="en-US" b="0" i="0" dirty="0">
                <a:solidFill>
                  <a:srgbClr val="202124"/>
                </a:solidFill>
                <a:effectLst/>
                <a:latin typeface="Google Sans"/>
              </a:rPr>
              <a:t> yang </a:t>
            </a:r>
            <a:r>
              <a:rPr lang="en-US" b="0" i="0" dirty="0" err="1">
                <a:solidFill>
                  <a:srgbClr val="202124"/>
                </a:solidFill>
                <a:effectLst/>
                <a:latin typeface="Google Sans"/>
              </a:rPr>
              <a:t>mutlak</a:t>
            </a:r>
            <a:r>
              <a:rPr lang="en-US" b="0" i="0" dirty="0">
                <a:solidFill>
                  <a:srgbClr val="202124"/>
                </a:solidFill>
                <a:effectLst/>
                <a:latin typeface="Google Sans"/>
              </a:rPr>
              <a:t> </a:t>
            </a:r>
            <a:r>
              <a:rPr lang="en-US" b="0" i="0" dirty="0" err="1">
                <a:solidFill>
                  <a:srgbClr val="202124"/>
                </a:solidFill>
                <a:effectLst/>
                <a:latin typeface="Google Sans"/>
              </a:rPr>
              <a:t>atas</a:t>
            </a:r>
            <a:r>
              <a:rPr lang="en-US" b="0" i="0" dirty="0">
                <a:solidFill>
                  <a:srgbClr val="202124"/>
                </a:solidFill>
                <a:effectLst/>
                <a:latin typeface="Google Sans"/>
              </a:rPr>
              <a:t> </a:t>
            </a:r>
            <a:r>
              <a:rPr lang="en-US" b="0" i="0" dirty="0" err="1">
                <a:solidFill>
                  <a:srgbClr val="202124"/>
                </a:solidFill>
                <a:effectLst/>
                <a:latin typeface="Google Sans"/>
              </a:rPr>
              <a:t>sesuatu</a:t>
            </a:r>
            <a:r>
              <a:rPr lang="en-US" b="0" i="0" dirty="0">
                <a:solidFill>
                  <a:srgbClr val="202124"/>
                </a:solidFill>
                <a:effectLst/>
                <a:latin typeface="Google Sans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02124"/>
                </a:solidFill>
                <a:effectLst/>
                <a:latin typeface="Google Sans"/>
              </a:rPr>
              <a:t>Semua sumber </a:t>
            </a:r>
            <a:r>
              <a:rPr lang="en-US" b="0" i="0" dirty="0" err="1">
                <a:solidFill>
                  <a:srgbClr val="202124"/>
                </a:solidFill>
                <a:effectLst/>
                <a:latin typeface="Google Sans"/>
              </a:rPr>
              <a:t>daya</a:t>
            </a:r>
            <a:r>
              <a:rPr lang="en-US" b="0" i="0" dirty="0">
                <a:solidFill>
                  <a:srgbClr val="202124"/>
                </a:solidFill>
                <a:effectLst/>
                <a:latin typeface="Google Sans"/>
              </a:rPr>
              <a:t> yang </a:t>
            </a:r>
            <a:r>
              <a:rPr lang="en-US" b="0" i="0" dirty="0" err="1">
                <a:solidFill>
                  <a:srgbClr val="202124"/>
                </a:solidFill>
                <a:effectLst/>
                <a:latin typeface="Google Sans"/>
              </a:rPr>
              <a:t>ada</a:t>
            </a:r>
            <a:r>
              <a:rPr lang="en-US" b="0" i="0" dirty="0">
                <a:solidFill>
                  <a:srgbClr val="202124"/>
                </a:solidFill>
                <a:effectLst/>
                <a:latin typeface="Google Sans"/>
              </a:rPr>
              <a:t> </a:t>
            </a:r>
            <a:r>
              <a:rPr lang="en-US" b="0" i="0" dirty="0" err="1">
                <a:solidFill>
                  <a:srgbClr val="202124"/>
                </a:solidFill>
                <a:effectLst/>
                <a:latin typeface="Google Sans"/>
              </a:rPr>
              <a:t>merupakan</a:t>
            </a:r>
            <a:r>
              <a:rPr lang="en-US" b="0" i="0" dirty="0">
                <a:solidFill>
                  <a:srgbClr val="202124"/>
                </a:solidFill>
                <a:effectLst/>
                <a:latin typeface="Google Sans"/>
              </a:rPr>
              <a:t> </a:t>
            </a:r>
            <a:r>
              <a:rPr lang="en-US" b="0" i="0" dirty="0" err="1">
                <a:solidFill>
                  <a:srgbClr val="202124"/>
                </a:solidFill>
                <a:effectLst/>
                <a:latin typeface="Google Sans"/>
              </a:rPr>
              <a:t>titipan</a:t>
            </a:r>
            <a:r>
              <a:rPr lang="en-US" b="0" i="0" dirty="0">
                <a:solidFill>
                  <a:srgbClr val="202124"/>
                </a:solidFill>
                <a:effectLst/>
                <a:latin typeface="Google Sans"/>
              </a:rPr>
              <a:t> </a:t>
            </a:r>
            <a:r>
              <a:rPr lang="en-US" b="0" i="0" dirty="0" err="1">
                <a:solidFill>
                  <a:srgbClr val="202124"/>
                </a:solidFill>
                <a:effectLst/>
                <a:latin typeface="Google Sans"/>
              </a:rPr>
              <a:t>dari</a:t>
            </a:r>
            <a:r>
              <a:rPr lang="en-US" b="0" i="0" dirty="0">
                <a:solidFill>
                  <a:srgbClr val="202124"/>
                </a:solidFill>
                <a:effectLst/>
                <a:latin typeface="Google Sans"/>
              </a:rPr>
              <a:t> Allah </a:t>
            </a:r>
            <a:r>
              <a:rPr lang="en-US" b="0" i="0" dirty="0" err="1">
                <a:solidFill>
                  <a:srgbClr val="202124"/>
                </a:solidFill>
                <a:effectLst/>
                <a:latin typeface="Google Sans"/>
              </a:rPr>
              <a:t>swt</a:t>
            </a:r>
            <a:r>
              <a:rPr lang="en-US" b="0" i="0" dirty="0">
                <a:solidFill>
                  <a:srgbClr val="202124"/>
                </a:solidFill>
                <a:effectLst/>
                <a:latin typeface="Google Sans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 err="1">
                <a:solidFill>
                  <a:srgbClr val="202124"/>
                </a:solidFill>
                <a:effectLst/>
                <a:latin typeface="Google Sans"/>
              </a:rPr>
              <a:t>Menggerakkan</a:t>
            </a:r>
            <a:r>
              <a:rPr lang="en-US" b="0" i="0" dirty="0">
                <a:solidFill>
                  <a:srgbClr val="202124"/>
                </a:solidFill>
                <a:effectLst/>
                <a:latin typeface="Google Sans"/>
              </a:rPr>
              <a:t> </a:t>
            </a:r>
            <a:r>
              <a:rPr lang="en-US" b="1" i="0" dirty="0" err="1">
                <a:solidFill>
                  <a:srgbClr val="202124"/>
                </a:solidFill>
                <a:effectLst/>
                <a:latin typeface="Google Sans"/>
              </a:rPr>
              <a:t>ekonomi</a:t>
            </a:r>
            <a:r>
              <a:rPr lang="en-US" b="0" i="0" dirty="0">
                <a:solidFill>
                  <a:srgbClr val="202124"/>
                </a:solidFill>
                <a:effectLst/>
                <a:latin typeface="Google Sans"/>
              </a:rPr>
              <a:t> </a:t>
            </a:r>
            <a:r>
              <a:rPr lang="en-US" b="0" i="0" dirty="0" err="1">
                <a:solidFill>
                  <a:srgbClr val="202124"/>
                </a:solidFill>
                <a:effectLst/>
                <a:latin typeface="Google Sans"/>
              </a:rPr>
              <a:t>secara</a:t>
            </a:r>
            <a:r>
              <a:rPr lang="en-US" b="0" i="0" dirty="0">
                <a:solidFill>
                  <a:srgbClr val="202124"/>
                </a:solidFill>
                <a:effectLst/>
                <a:latin typeface="Google Sans"/>
              </a:rPr>
              <a:t> </a:t>
            </a:r>
            <a:r>
              <a:rPr lang="en-US" b="0" i="0" dirty="0" err="1">
                <a:solidFill>
                  <a:srgbClr val="202124"/>
                </a:solidFill>
                <a:effectLst/>
                <a:latin typeface="Google Sans"/>
              </a:rPr>
              <a:t>berjamaah</a:t>
            </a:r>
            <a:r>
              <a:rPr lang="en-US" b="0" i="0" dirty="0">
                <a:solidFill>
                  <a:srgbClr val="202124"/>
                </a:solidFill>
                <a:effectLst/>
                <a:latin typeface="Google Sans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 err="1">
                <a:solidFill>
                  <a:srgbClr val="202124"/>
                </a:solidFill>
                <a:effectLst/>
                <a:latin typeface="Google Sans"/>
              </a:rPr>
              <a:t>Menjamin</a:t>
            </a:r>
            <a:r>
              <a:rPr lang="en-US" b="0" i="0" dirty="0">
                <a:solidFill>
                  <a:srgbClr val="202124"/>
                </a:solidFill>
                <a:effectLst/>
                <a:latin typeface="Google Sans"/>
              </a:rPr>
              <a:t> </a:t>
            </a:r>
            <a:r>
              <a:rPr lang="en-US" b="0" i="0" dirty="0" err="1">
                <a:solidFill>
                  <a:srgbClr val="202124"/>
                </a:solidFill>
                <a:effectLst/>
                <a:latin typeface="Google Sans"/>
              </a:rPr>
              <a:t>kepemilikan</a:t>
            </a:r>
            <a:r>
              <a:rPr lang="en-US" b="0" i="0" dirty="0">
                <a:solidFill>
                  <a:srgbClr val="202124"/>
                </a:solidFill>
                <a:effectLst/>
                <a:latin typeface="Google Sans"/>
              </a:rPr>
              <a:t> </a:t>
            </a:r>
            <a:r>
              <a:rPr lang="en-US" b="0" i="0" dirty="0" err="1">
                <a:solidFill>
                  <a:srgbClr val="202124"/>
                </a:solidFill>
                <a:effectLst/>
                <a:latin typeface="Google Sans"/>
              </a:rPr>
              <a:t>dari</a:t>
            </a:r>
            <a:r>
              <a:rPr lang="en-US" b="0" i="0" dirty="0">
                <a:solidFill>
                  <a:srgbClr val="202124"/>
                </a:solidFill>
                <a:effectLst/>
                <a:latin typeface="Google Sans"/>
              </a:rPr>
              <a:t> </a:t>
            </a:r>
            <a:r>
              <a:rPr lang="en-US" b="0" i="0" dirty="0" err="1">
                <a:solidFill>
                  <a:srgbClr val="202124"/>
                </a:solidFill>
                <a:effectLst/>
                <a:latin typeface="Google Sans"/>
              </a:rPr>
              <a:t>masyarakat</a:t>
            </a:r>
            <a:r>
              <a:rPr lang="en-US" b="0" i="0" dirty="0">
                <a:solidFill>
                  <a:srgbClr val="202124"/>
                </a:solidFill>
                <a:effectLst/>
                <a:latin typeface="Google Sans"/>
              </a:rPr>
              <a:t> dan </a:t>
            </a:r>
            <a:r>
              <a:rPr lang="en-US" b="0" i="0" dirty="0" err="1">
                <a:solidFill>
                  <a:srgbClr val="202124"/>
                </a:solidFill>
                <a:effectLst/>
                <a:latin typeface="Google Sans"/>
              </a:rPr>
              <a:t>perencanaannya</a:t>
            </a:r>
            <a:r>
              <a:rPr lang="en-US" b="0" i="0" dirty="0">
                <a:solidFill>
                  <a:srgbClr val="202124"/>
                </a:solidFill>
                <a:effectLst/>
                <a:latin typeface="Google Sans"/>
              </a:rPr>
              <a:t> untuk </a:t>
            </a:r>
            <a:r>
              <a:rPr lang="en-US" b="0" i="0" dirty="0" err="1">
                <a:solidFill>
                  <a:srgbClr val="202124"/>
                </a:solidFill>
                <a:effectLst/>
                <a:latin typeface="Google Sans"/>
              </a:rPr>
              <a:t>kemaslahatan</a:t>
            </a:r>
            <a:r>
              <a:rPr lang="en-US" b="0" i="0" dirty="0">
                <a:solidFill>
                  <a:srgbClr val="202124"/>
                </a:solidFill>
                <a:effectLst/>
                <a:latin typeface="Google Sans"/>
              </a:rPr>
              <a:t> </a:t>
            </a:r>
            <a:r>
              <a:rPr lang="en-US" b="0" i="0" dirty="0" err="1">
                <a:solidFill>
                  <a:srgbClr val="202124"/>
                </a:solidFill>
                <a:effectLst/>
                <a:latin typeface="Google Sans"/>
              </a:rPr>
              <a:t>banyak</a:t>
            </a:r>
            <a:r>
              <a:rPr lang="en-US" b="0" i="0" dirty="0">
                <a:solidFill>
                  <a:srgbClr val="202124"/>
                </a:solidFill>
                <a:effectLst/>
                <a:latin typeface="Google Sans"/>
              </a:rPr>
              <a:t> orang.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 err="1">
                <a:solidFill>
                  <a:srgbClr val="202124"/>
                </a:solidFill>
                <a:effectLst/>
                <a:latin typeface="Google Sans"/>
              </a:rPr>
              <a:t>Pemerataan</a:t>
            </a:r>
            <a:r>
              <a:rPr lang="en-US" b="0" i="0" dirty="0">
                <a:solidFill>
                  <a:srgbClr val="202124"/>
                </a:solidFill>
                <a:effectLst/>
                <a:latin typeface="Google Sans"/>
              </a:rPr>
              <a:t> </a:t>
            </a:r>
            <a:r>
              <a:rPr lang="en-US" b="0" i="0" dirty="0" err="1">
                <a:solidFill>
                  <a:srgbClr val="202124"/>
                </a:solidFill>
                <a:effectLst/>
                <a:latin typeface="Google Sans"/>
              </a:rPr>
              <a:t>dari</a:t>
            </a:r>
            <a:r>
              <a:rPr lang="en-US" b="0" i="0" dirty="0">
                <a:solidFill>
                  <a:srgbClr val="202124"/>
                </a:solidFill>
                <a:effectLst/>
                <a:latin typeface="Google Sans"/>
              </a:rPr>
              <a:t> </a:t>
            </a:r>
            <a:r>
              <a:rPr lang="en-US" b="0" i="0" dirty="0" err="1">
                <a:solidFill>
                  <a:srgbClr val="202124"/>
                </a:solidFill>
                <a:effectLst/>
                <a:latin typeface="Google Sans"/>
              </a:rPr>
              <a:t>kekayaan</a:t>
            </a:r>
            <a:r>
              <a:rPr lang="en-US" b="0" i="0" dirty="0">
                <a:solidFill>
                  <a:srgbClr val="202124"/>
                </a:solidFill>
                <a:effectLst/>
                <a:latin typeface="Google San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151776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57D6C-932B-8020-9CCC-0DBA89C7AE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MOTIF  TRANSAKSI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436BA2-8B2A-B9A6-E83D-197B44AB99B0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295400" y="2557463"/>
            <a:ext cx="9601200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800" b="0" i="0" dirty="0">
                <a:solidFill>
                  <a:srgbClr val="202124"/>
                </a:solidFill>
                <a:effectLst/>
                <a:latin typeface="Google Sans"/>
              </a:rPr>
              <a:t>Pada </a:t>
            </a:r>
            <a:r>
              <a:rPr lang="en-US" sz="2800" b="0" i="0" dirty="0" err="1">
                <a:solidFill>
                  <a:srgbClr val="202124"/>
                </a:solidFill>
                <a:effectLst/>
                <a:latin typeface="Google Sans"/>
              </a:rPr>
              <a:t>sistem</a:t>
            </a:r>
            <a:r>
              <a:rPr lang="en-US" sz="2800" b="0" i="0" dirty="0">
                <a:solidFill>
                  <a:srgbClr val="202124"/>
                </a:solidFill>
                <a:effectLst/>
                <a:latin typeface="Google Sans"/>
              </a:rPr>
              <a:t> </a:t>
            </a:r>
            <a:r>
              <a:rPr lang="en-US" sz="2800" b="0" i="0" dirty="0" err="1">
                <a:solidFill>
                  <a:srgbClr val="202124"/>
                </a:solidFill>
                <a:effectLst/>
                <a:latin typeface="Google Sans"/>
              </a:rPr>
              <a:t>operasi</a:t>
            </a:r>
            <a:r>
              <a:rPr lang="en-US" sz="2800" b="0" i="0" dirty="0">
                <a:solidFill>
                  <a:srgbClr val="202124"/>
                </a:solidFill>
                <a:effectLst/>
                <a:latin typeface="Google Sans"/>
              </a:rPr>
              <a:t> bank syariah, </a:t>
            </a:r>
            <a:r>
              <a:rPr lang="en-US" sz="2800" b="0" i="0" dirty="0" err="1">
                <a:solidFill>
                  <a:srgbClr val="040C28"/>
                </a:solidFill>
                <a:effectLst/>
                <a:latin typeface="Google Sans"/>
              </a:rPr>
              <a:t>pemilik</a:t>
            </a:r>
            <a:r>
              <a:rPr lang="en-US" sz="2800" b="0" i="0" dirty="0">
                <a:solidFill>
                  <a:srgbClr val="040C28"/>
                </a:solidFill>
                <a:effectLst/>
                <a:latin typeface="Google Sans"/>
              </a:rPr>
              <a:t> dana </a:t>
            </a:r>
            <a:r>
              <a:rPr lang="en-US" sz="2800" b="0" i="0" dirty="0" err="1">
                <a:solidFill>
                  <a:srgbClr val="040C28"/>
                </a:solidFill>
                <a:effectLst/>
                <a:latin typeface="Google Sans"/>
              </a:rPr>
              <a:t>menanamkan</a:t>
            </a:r>
            <a:r>
              <a:rPr lang="en-US" sz="2800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  <a:r>
              <a:rPr lang="en-US" sz="2800" b="0" i="0" dirty="0" err="1">
                <a:solidFill>
                  <a:srgbClr val="040C28"/>
                </a:solidFill>
                <a:effectLst/>
                <a:latin typeface="Google Sans"/>
              </a:rPr>
              <a:t>uangnya</a:t>
            </a:r>
            <a:r>
              <a:rPr lang="en-US" sz="2800" b="0" i="0" dirty="0">
                <a:solidFill>
                  <a:srgbClr val="040C28"/>
                </a:solidFill>
                <a:effectLst/>
                <a:latin typeface="Google Sans"/>
              </a:rPr>
              <a:t> di bank tidak Dengan motif </a:t>
            </a:r>
            <a:r>
              <a:rPr lang="en-US" sz="2800" b="0" i="0" dirty="0" err="1">
                <a:solidFill>
                  <a:srgbClr val="040C28"/>
                </a:solidFill>
                <a:effectLst/>
                <a:latin typeface="Google Sans"/>
              </a:rPr>
              <a:t>mendapatkan</a:t>
            </a:r>
            <a:r>
              <a:rPr lang="en-US" sz="2800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  <a:r>
              <a:rPr lang="en-US" sz="2800" b="0" i="0" dirty="0" err="1">
                <a:solidFill>
                  <a:srgbClr val="040C28"/>
                </a:solidFill>
                <a:effectLst/>
                <a:latin typeface="Google Sans"/>
              </a:rPr>
              <a:t>bunga</a:t>
            </a:r>
            <a:r>
              <a:rPr lang="en-US" sz="2800" b="0" i="0" dirty="0">
                <a:solidFill>
                  <a:srgbClr val="040C28"/>
                </a:solidFill>
                <a:effectLst/>
                <a:latin typeface="Google Sans"/>
              </a:rPr>
              <a:t>, tapi dalam </a:t>
            </a:r>
            <a:r>
              <a:rPr lang="en-US" sz="2800" b="0" i="0" dirty="0" err="1">
                <a:solidFill>
                  <a:srgbClr val="040C28"/>
                </a:solidFill>
                <a:effectLst/>
                <a:latin typeface="Google Sans"/>
              </a:rPr>
              <a:t>rangka</a:t>
            </a:r>
            <a:r>
              <a:rPr lang="en-US" sz="2800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  <a:r>
              <a:rPr lang="en-US" sz="2800" b="0" i="0" dirty="0" err="1">
                <a:solidFill>
                  <a:srgbClr val="040C28"/>
                </a:solidFill>
                <a:effectLst/>
                <a:latin typeface="Google Sans"/>
              </a:rPr>
              <a:t>mendapatkan</a:t>
            </a:r>
            <a:r>
              <a:rPr lang="en-US" sz="2800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  <a:r>
              <a:rPr lang="en-US" sz="2800" b="0" i="0" dirty="0" err="1">
                <a:solidFill>
                  <a:srgbClr val="040C28"/>
                </a:solidFill>
                <a:effectLst/>
                <a:latin typeface="Google Sans"/>
              </a:rPr>
              <a:t>keuntungan</a:t>
            </a:r>
            <a:r>
              <a:rPr lang="en-US" sz="2800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  <a:r>
              <a:rPr lang="en-US" sz="2800" b="0" i="0" dirty="0" err="1">
                <a:solidFill>
                  <a:srgbClr val="040C28"/>
                </a:solidFill>
                <a:effectLst/>
                <a:latin typeface="Google Sans"/>
              </a:rPr>
              <a:t>bagi</a:t>
            </a:r>
            <a:r>
              <a:rPr lang="en-US" sz="2800" b="0" i="0" dirty="0">
                <a:solidFill>
                  <a:srgbClr val="040C28"/>
                </a:solidFill>
                <a:effectLst/>
                <a:latin typeface="Google Sans"/>
              </a:rPr>
              <a:t> </a:t>
            </a:r>
            <a:r>
              <a:rPr lang="en-US" sz="2800" b="0" i="0" dirty="0" err="1">
                <a:solidFill>
                  <a:srgbClr val="040C28"/>
                </a:solidFill>
                <a:effectLst/>
                <a:latin typeface="Google Sans"/>
              </a:rPr>
              <a:t>hasil</a:t>
            </a:r>
            <a:r>
              <a:rPr lang="en-US" sz="2800" b="0" i="0" dirty="0">
                <a:solidFill>
                  <a:srgbClr val="202124"/>
                </a:solidFill>
                <a:effectLst/>
                <a:latin typeface="Google Sans"/>
              </a:rPr>
              <a:t>. Dana </a:t>
            </a:r>
            <a:r>
              <a:rPr lang="en-US" sz="2800" b="0" i="0" dirty="0" err="1">
                <a:solidFill>
                  <a:srgbClr val="202124"/>
                </a:solidFill>
                <a:effectLst/>
                <a:latin typeface="Google Sans"/>
              </a:rPr>
              <a:t>nasabah</a:t>
            </a:r>
            <a:r>
              <a:rPr lang="en-US" sz="2800" b="0" i="0" dirty="0">
                <a:solidFill>
                  <a:srgbClr val="202124"/>
                </a:solidFill>
                <a:effectLst/>
                <a:latin typeface="Google Sans"/>
              </a:rPr>
              <a:t> </a:t>
            </a:r>
            <a:r>
              <a:rPr lang="en-US" sz="2800" b="0" i="0" dirty="0" err="1">
                <a:solidFill>
                  <a:srgbClr val="202124"/>
                </a:solidFill>
                <a:effectLst/>
                <a:latin typeface="Google Sans"/>
              </a:rPr>
              <a:t>tersebut</a:t>
            </a:r>
            <a:r>
              <a:rPr lang="en-US" sz="2800" b="0" i="0" dirty="0">
                <a:solidFill>
                  <a:srgbClr val="202124"/>
                </a:solidFill>
                <a:effectLst/>
                <a:latin typeface="Google Sans"/>
              </a:rPr>
              <a:t> </a:t>
            </a:r>
            <a:r>
              <a:rPr lang="en-US" sz="2800" b="0" i="0" dirty="0" err="1">
                <a:solidFill>
                  <a:srgbClr val="202124"/>
                </a:solidFill>
                <a:effectLst/>
                <a:latin typeface="Google Sans"/>
              </a:rPr>
              <a:t>kemudian</a:t>
            </a:r>
            <a:r>
              <a:rPr lang="en-US" sz="2800" b="0" i="0" dirty="0">
                <a:solidFill>
                  <a:srgbClr val="202124"/>
                </a:solidFill>
                <a:effectLst/>
                <a:latin typeface="Google Sans"/>
              </a:rPr>
              <a:t> </a:t>
            </a:r>
            <a:r>
              <a:rPr lang="en-US" sz="2800" b="0" i="0" dirty="0" err="1">
                <a:solidFill>
                  <a:srgbClr val="202124"/>
                </a:solidFill>
                <a:effectLst/>
                <a:latin typeface="Google Sans"/>
              </a:rPr>
              <a:t>disalurkan</a:t>
            </a:r>
            <a:r>
              <a:rPr lang="en-US" sz="2800" b="0" i="0" dirty="0">
                <a:solidFill>
                  <a:srgbClr val="202124"/>
                </a:solidFill>
                <a:effectLst/>
                <a:latin typeface="Google Sans"/>
              </a:rPr>
              <a:t> kepada mereka yang </a:t>
            </a:r>
            <a:r>
              <a:rPr lang="en-US" sz="2800" b="0" i="0" dirty="0" err="1">
                <a:solidFill>
                  <a:srgbClr val="202124"/>
                </a:solidFill>
                <a:effectLst/>
                <a:latin typeface="Google Sans"/>
              </a:rPr>
              <a:t>membutuhkan</a:t>
            </a:r>
            <a:r>
              <a:rPr lang="en-US" sz="2800" b="0" i="0" dirty="0">
                <a:solidFill>
                  <a:srgbClr val="202124"/>
                </a:solidFill>
                <a:effectLst/>
                <a:latin typeface="Google Sans"/>
              </a:rPr>
              <a:t> (</a:t>
            </a:r>
            <a:r>
              <a:rPr lang="en-US" sz="2800" b="0" i="0" dirty="0" err="1">
                <a:solidFill>
                  <a:srgbClr val="202124"/>
                </a:solidFill>
                <a:effectLst/>
                <a:latin typeface="Google Sans"/>
              </a:rPr>
              <a:t>misalnya</a:t>
            </a:r>
            <a:r>
              <a:rPr lang="en-US" sz="2800" b="0" i="0" dirty="0">
                <a:solidFill>
                  <a:srgbClr val="202124"/>
                </a:solidFill>
                <a:effectLst/>
                <a:latin typeface="Google Sans"/>
              </a:rPr>
              <a:t> modal </a:t>
            </a:r>
            <a:r>
              <a:rPr lang="en-US" sz="2800" b="0" i="0" dirty="0" err="1">
                <a:solidFill>
                  <a:srgbClr val="202124"/>
                </a:solidFill>
                <a:effectLst/>
                <a:latin typeface="Google Sans"/>
              </a:rPr>
              <a:t>usaha</a:t>
            </a:r>
            <a:r>
              <a:rPr lang="en-US" sz="2800" b="0" i="0" dirty="0">
                <a:solidFill>
                  <a:srgbClr val="202124"/>
                </a:solidFill>
                <a:effectLst/>
                <a:latin typeface="Google Sans"/>
              </a:rPr>
              <a:t>), dengan </a:t>
            </a:r>
            <a:r>
              <a:rPr lang="en-US" sz="2800" b="0" i="0" dirty="0" err="1">
                <a:solidFill>
                  <a:srgbClr val="202124"/>
                </a:solidFill>
                <a:effectLst/>
                <a:latin typeface="Google Sans"/>
              </a:rPr>
              <a:t>perjanjian</a:t>
            </a:r>
            <a:r>
              <a:rPr lang="en-US" sz="2800" b="0" i="0" dirty="0">
                <a:solidFill>
                  <a:srgbClr val="202124"/>
                </a:solidFill>
                <a:effectLst/>
                <a:latin typeface="Google Sans"/>
              </a:rPr>
              <a:t> </a:t>
            </a:r>
            <a:r>
              <a:rPr lang="en-US" sz="2800" b="0" i="0" dirty="0" err="1">
                <a:solidFill>
                  <a:srgbClr val="202124"/>
                </a:solidFill>
                <a:effectLst/>
                <a:latin typeface="Google Sans"/>
              </a:rPr>
              <a:t>pembagian</a:t>
            </a:r>
            <a:r>
              <a:rPr lang="en-US" sz="2800" b="0" i="0" dirty="0">
                <a:solidFill>
                  <a:srgbClr val="202124"/>
                </a:solidFill>
                <a:effectLst/>
                <a:latin typeface="Google Sans"/>
              </a:rPr>
              <a:t> </a:t>
            </a:r>
            <a:r>
              <a:rPr lang="en-US" sz="2800" b="0" i="0" dirty="0" err="1">
                <a:solidFill>
                  <a:srgbClr val="202124"/>
                </a:solidFill>
                <a:effectLst/>
                <a:latin typeface="Google Sans"/>
              </a:rPr>
              <a:t>keuntungan</a:t>
            </a:r>
            <a:r>
              <a:rPr lang="en-US" sz="2800" b="0" i="0" dirty="0">
                <a:solidFill>
                  <a:srgbClr val="202124"/>
                </a:solidFill>
                <a:effectLst/>
                <a:latin typeface="Google Sans"/>
              </a:rPr>
              <a:t> </a:t>
            </a:r>
            <a:r>
              <a:rPr lang="en-US" sz="2800" b="0" i="0" dirty="0" err="1">
                <a:solidFill>
                  <a:srgbClr val="202124"/>
                </a:solidFill>
                <a:effectLst/>
                <a:latin typeface="Google Sans"/>
              </a:rPr>
              <a:t>sesuai</a:t>
            </a:r>
            <a:r>
              <a:rPr lang="en-US" sz="2800" b="0" i="0" dirty="0">
                <a:solidFill>
                  <a:srgbClr val="202124"/>
                </a:solidFill>
                <a:effectLst/>
                <a:latin typeface="Google Sans"/>
              </a:rPr>
              <a:t> </a:t>
            </a:r>
            <a:r>
              <a:rPr lang="en-US" sz="2800" b="0" i="0" dirty="0" err="1">
                <a:solidFill>
                  <a:srgbClr val="202124"/>
                </a:solidFill>
                <a:effectLst/>
                <a:latin typeface="Google Sans"/>
              </a:rPr>
              <a:t>kesepakatan</a:t>
            </a:r>
            <a:r>
              <a:rPr lang="en-US" sz="2800" b="0" i="0" dirty="0">
                <a:solidFill>
                  <a:srgbClr val="202124"/>
                </a:solidFill>
                <a:effectLst/>
                <a:latin typeface="Google Sans"/>
              </a:rPr>
              <a:t>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7412632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B5EB3F-5238-DB3E-950E-ABA3ED516B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PRINSIP DASAR SYARIAH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F884A5-05FE-707A-4A4B-A3C154E51F18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295400" y="2557463"/>
            <a:ext cx="9601200" cy="29054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 err="1">
                <a:solidFill>
                  <a:srgbClr val="040C28"/>
                </a:solidFill>
                <a:latin typeface="Google Sans"/>
              </a:rPr>
              <a:t>P</a:t>
            </a:r>
            <a:r>
              <a:rPr lang="en-US" sz="3200" b="0" i="0" dirty="0" err="1">
                <a:solidFill>
                  <a:srgbClr val="040C28"/>
                </a:solidFill>
                <a:effectLst/>
                <a:latin typeface="Google Sans"/>
              </a:rPr>
              <a:t>rinsip</a:t>
            </a:r>
            <a:r>
              <a:rPr lang="en-US" sz="3200" b="0" i="0" dirty="0">
                <a:solidFill>
                  <a:srgbClr val="4D5156"/>
                </a:solidFill>
                <a:effectLst/>
                <a:latin typeface="Google Sans"/>
              </a:rPr>
              <a:t> bebas maghrib (</a:t>
            </a:r>
            <a:r>
              <a:rPr lang="en-US" sz="3200" b="0" i="0" dirty="0" err="1">
                <a:solidFill>
                  <a:srgbClr val="4D5156"/>
                </a:solidFill>
                <a:effectLst/>
                <a:latin typeface="Google Sans"/>
              </a:rPr>
              <a:t>maysir</a:t>
            </a:r>
            <a:r>
              <a:rPr lang="en-US" sz="3200" b="0" i="0" dirty="0">
                <a:solidFill>
                  <a:srgbClr val="4D5156"/>
                </a:solidFill>
                <a:effectLst/>
                <a:latin typeface="Google Sans"/>
              </a:rPr>
              <a:t>, </a:t>
            </a:r>
            <a:r>
              <a:rPr lang="en-US" sz="3200" b="0" i="0" dirty="0" err="1">
                <a:solidFill>
                  <a:srgbClr val="4D5156"/>
                </a:solidFill>
                <a:effectLst/>
                <a:latin typeface="Google Sans"/>
              </a:rPr>
              <a:t>gharar</a:t>
            </a:r>
            <a:r>
              <a:rPr lang="en-US" sz="3200" b="0" i="0" dirty="0">
                <a:solidFill>
                  <a:srgbClr val="4D5156"/>
                </a:solidFill>
                <a:effectLst/>
                <a:latin typeface="Google Sans"/>
              </a:rPr>
              <a:t>, haram, </a:t>
            </a:r>
            <a:r>
              <a:rPr lang="en-US" sz="3200" b="0" i="0" dirty="0" err="1">
                <a:solidFill>
                  <a:srgbClr val="4D5156"/>
                </a:solidFill>
                <a:effectLst/>
                <a:latin typeface="Google Sans"/>
              </a:rPr>
              <a:t>riba</a:t>
            </a:r>
            <a:r>
              <a:rPr lang="en-US" sz="3200" b="0" i="0" dirty="0">
                <a:solidFill>
                  <a:srgbClr val="4D5156"/>
                </a:solidFill>
                <a:effectLst/>
                <a:latin typeface="Google Sans"/>
              </a:rPr>
              <a:t>, dan </a:t>
            </a:r>
            <a:r>
              <a:rPr lang="en-US" sz="3200" b="0" i="0" dirty="0" err="1">
                <a:solidFill>
                  <a:srgbClr val="4D5156"/>
                </a:solidFill>
                <a:effectLst/>
                <a:latin typeface="Google Sans"/>
              </a:rPr>
              <a:t>batil</a:t>
            </a:r>
            <a:r>
              <a:rPr lang="en-US" sz="3200" b="0" i="0" dirty="0">
                <a:solidFill>
                  <a:srgbClr val="4D5156"/>
                </a:solidFill>
                <a:effectLst/>
                <a:latin typeface="Google Sans"/>
              </a:rPr>
              <a:t>),</a:t>
            </a:r>
          </a:p>
          <a:p>
            <a:r>
              <a:rPr lang="en-US" sz="3200" dirty="0" err="1">
                <a:solidFill>
                  <a:srgbClr val="4D5156"/>
                </a:solidFill>
                <a:latin typeface="Google Sans"/>
              </a:rPr>
              <a:t>K</a:t>
            </a:r>
            <a:r>
              <a:rPr lang="en-US" sz="3200" b="0" i="0" dirty="0" err="1">
                <a:solidFill>
                  <a:srgbClr val="4D5156"/>
                </a:solidFill>
                <a:effectLst/>
                <a:latin typeface="Google Sans"/>
              </a:rPr>
              <a:t>epercayaan</a:t>
            </a:r>
            <a:r>
              <a:rPr lang="en-US" sz="3200" b="0" i="0" dirty="0">
                <a:solidFill>
                  <a:srgbClr val="4D5156"/>
                </a:solidFill>
                <a:effectLst/>
                <a:latin typeface="Google Sans"/>
              </a:rPr>
              <a:t> dan </a:t>
            </a:r>
            <a:r>
              <a:rPr lang="en-US" sz="3200" b="0" i="0" dirty="0" err="1">
                <a:solidFill>
                  <a:srgbClr val="4D5156"/>
                </a:solidFill>
                <a:effectLst/>
                <a:latin typeface="Google Sans"/>
              </a:rPr>
              <a:t>kehati-hatian</a:t>
            </a:r>
            <a:r>
              <a:rPr lang="en-US" sz="3200" b="0" i="0" dirty="0">
                <a:solidFill>
                  <a:srgbClr val="4D5156"/>
                </a:solidFill>
                <a:effectLst/>
                <a:latin typeface="Google Sans"/>
              </a:rPr>
              <a:t> dalam </a:t>
            </a:r>
            <a:r>
              <a:rPr lang="en-US" sz="3200" b="0" i="0" dirty="0" err="1">
                <a:solidFill>
                  <a:srgbClr val="4D5156"/>
                </a:solidFill>
                <a:effectLst/>
                <a:latin typeface="Google Sans"/>
              </a:rPr>
              <a:t>pengelolaan</a:t>
            </a:r>
            <a:r>
              <a:rPr lang="en-US" sz="3200" b="0" i="0" dirty="0">
                <a:solidFill>
                  <a:srgbClr val="4D5156"/>
                </a:solidFill>
                <a:effectLst/>
                <a:latin typeface="Google Sans"/>
              </a:rPr>
              <a:t> kegiatan </a:t>
            </a:r>
            <a:r>
              <a:rPr lang="en-US" sz="3200" b="0" i="0" dirty="0" err="1">
                <a:solidFill>
                  <a:srgbClr val="040C28"/>
                </a:solidFill>
                <a:effectLst/>
                <a:latin typeface="Google Sans"/>
              </a:rPr>
              <a:t>perbankan</a:t>
            </a:r>
            <a:r>
              <a:rPr lang="en-US" sz="3200" b="0" i="0" dirty="0">
                <a:solidFill>
                  <a:srgbClr val="040C28"/>
                </a:solidFill>
                <a:effectLst/>
                <a:latin typeface="Google Sans"/>
              </a:rPr>
              <a:t> syariah</a:t>
            </a:r>
            <a:r>
              <a:rPr lang="en-US" sz="3200" b="0" i="0" dirty="0">
                <a:solidFill>
                  <a:srgbClr val="4D5156"/>
                </a:solidFill>
                <a:effectLst/>
                <a:latin typeface="Google Sans"/>
              </a:rPr>
              <a:t>, dan</a:t>
            </a:r>
          </a:p>
          <a:p>
            <a:r>
              <a:rPr lang="en-US" sz="3200" b="0" i="0" dirty="0">
                <a:solidFill>
                  <a:srgbClr val="4D5156"/>
                </a:solidFill>
                <a:effectLst/>
                <a:latin typeface="Google Sans"/>
              </a:rPr>
              <a:t> </a:t>
            </a:r>
            <a:r>
              <a:rPr lang="en-US" sz="3200" dirty="0" err="1">
                <a:solidFill>
                  <a:srgbClr val="040C28"/>
                </a:solidFill>
                <a:latin typeface="Google Sans"/>
              </a:rPr>
              <a:t>P</a:t>
            </a:r>
            <a:r>
              <a:rPr lang="en-US" sz="3200" b="0" i="0" dirty="0" err="1">
                <a:solidFill>
                  <a:srgbClr val="040C28"/>
                </a:solidFill>
                <a:effectLst/>
                <a:latin typeface="Google Sans"/>
              </a:rPr>
              <a:t>rinsip</a:t>
            </a:r>
            <a:r>
              <a:rPr lang="en-US" sz="3200" b="0" i="0" dirty="0" err="1">
                <a:solidFill>
                  <a:srgbClr val="4D5156"/>
                </a:solidFill>
                <a:effectLst/>
                <a:latin typeface="Google Sans"/>
              </a:rPr>
              <a:t>-</a:t>
            </a:r>
            <a:r>
              <a:rPr lang="en-US" sz="3200" b="0" i="0" dirty="0" err="1">
                <a:solidFill>
                  <a:srgbClr val="040C28"/>
                </a:solidFill>
                <a:effectLst/>
                <a:latin typeface="Google Sans"/>
              </a:rPr>
              <a:t>prinsip</a:t>
            </a:r>
            <a:r>
              <a:rPr lang="en-US" sz="3200" b="0" i="0" dirty="0">
                <a:solidFill>
                  <a:srgbClr val="4D5156"/>
                </a:solidFill>
                <a:effectLst/>
                <a:latin typeface="Google Sans"/>
              </a:rPr>
              <a:t> yang </a:t>
            </a:r>
            <a:r>
              <a:rPr lang="en-US" sz="3200" b="0" i="0" dirty="0" err="1">
                <a:solidFill>
                  <a:srgbClr val="4D5156"/>
                </a:solidFill>
                <a:effectLst/>
                <a:latin typeface="Google Sans"/>
              </a:rPr>
              <a:t>didasarkan</a:t>
            </a:r>
            <a:r>
              <a:rPr lang="en-US" sz="3200" b="0" i="0" dirty="0">
                <a:solidFill>
                  <a:srgbClr val="4D5156"/>
                </a:solidFill>
                <a:effectLst/>
                <a:latin typeface="Google Sans"/>
              </a:rPr>
              <a:t> pada </a:t>
            </a:r>
            <a:r>
              <a:rPr lang="en-US" sz="3200" b="0" i="0" dirty="0" err="1">
                <a:solidFill>
                  <a:srgbClr val="4D5156"/>
                </a:solidFill>
                <a:effectLst/>
                <a:latin typeface="Google Sans"/>
              </a:rPr>
              <a:t>akad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0717927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16CD5-4F29-C014-8CB2-7204204C4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MANFAAT PRINSIP SYARIAH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A9A90D-8693-8CA7-EDD1-65837E0563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b="1" kern="0" dirty="0" err="1">
                <a:solidFill>
                  <a:srgbClr val="667584"/>
                </a:solidFill>
                <a:effectLst/>
                <a:latin typeface="inherit"/>
                <a:ea typeface="Times New Roman" panose="02020603050405020304" pitchFamily="18" charset="0"/>
                <a:cs typeface="Times New Roman" panose="02020603050405020304" pitchFamily="18" charset="0"/>
              </a:rPr>
              <a:t>Dijamin</a:t>
            </a:r>
            <a:r>
              <a:rPr lang="en-US" sz="1800" b="1" kern="0" dirty="0">
                <a:solidFill>
                  <a:srgbClr val="667584"/>
                </a:solidFill>
                <a:effectLst/>
                <a:latin typeface="inherit"/>
                <a:ea typeface="Times New Roman" panose="02020603050405020304" pitchFamily="18" charset="0"/>
                <a:cs typeface="Times New Roman" panose="02020603050405020304" pitchFamily="18" charset="0"/>
              </a:rPr>
              <a:t> oleh </a:t>
            </a:r>
            <a:r>
              <a:rPr lang="en-US" sz="1800" b="1" kern="0" dirty="0" err="1">
                <a:solidFill>
                  <a:srgbClr val="667584"/>
                </a:solidFill>
                <a:effectLst/>
                <a:latin typeface="inherit"/>
                <a:ea typeface="Times New Roman" panose="02020603050405020304" pitchFamily="18" charset="0"/>
                <a:cs typeface="Times New Roman" panose="02020603050405020304" pitchFamily="18" charset="0"/>
              </a:rPr>
              <a:t>Syariat</a:t>
            </a:r>
            <a:r>
              <a:rPr lang="en-US" sz="1800" b="1" kern="0" dirty="0">
                <a:solidFill>
                  <a:srgbClr val="667584"/>
                </a:solidFill>
                <a:effectLst/>
                <a:latin typeface="inherit"/>
                <a:ea typeface="Times New Roman" panose="02020603050405020304" pitchFamily="18" charset="0"/>
                <a:cs typeface="Times New Roman" panose="02020603050405020304" pitchFamily="18" charset="0"/>
              </a:rPr>
              <a:t> Islam</a:t>
            </a:r>
            <a:br>
              <a:rPr lang="en-US" sz="1800" kern="0" dirty="0">
                <a:solidFill>
                  <a:srgbClr val="667584"/>
                </a:solidFill>
                <a:effectLst/>
                <a:latin typeface="inherit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800" kern="0" dirty="0">
                <a:solidFill>
                  <a:srgbClr val="667584"/>
                </a:solidFill>
                <a:effectLst/>
                <a:latin typeface="inherit"/>
                <a:ea typeface="Times New Roman" panose="02020603050405020304" pitchFamily="18" charset="0"/>
                <a:cs typeface="Times New Roman" panose="02020603050405020304" pitchFamily="18" charset="0"/>
              </a:rPr>
              <a:t>Salah </a:t>
            </a:r>
            <a:r>
              <a:rPr lang="en-US" sz="1800" kern="0" dirty="0" err="1">
                <a:solidFill>
                  <a:srgbClr val="667584"/>
                </a:solidFill>
                <a:effectLst/>
                <a:latin typeface="inherit"/>
                <a:ea typeface="Times New Roman" panose="02020603050405020304" pitchFamily="18" charset="0"/>
                <a:cs typeface="Times New Roman" panose="02020603050405020304" pitchFamily="18" charset="0"/>
              </a:rPr>
              <a:t>satu</a:t>
            </a:r>
            <a:r>
              <a:rPr lang="en-US" sz="1800" kern="0" dirty="0">
                <a:solidFill>
                  <a:srgbClr val="667584"/>
                </a:solidFill>
                <a:effectLst/>
                <a:latin typeface="inheri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solidFill>
                  <a:srgbClr val="667584"/>
                </a:solidFill>
                <a:effectLst/>
                <a:latin typeface="inherit"/>
                <a:ea typeface="Times New Roman" panose="02020603050405020304" pitchFamily="18" charset="0"/>
                <a:cs typeface="Times New Roman" panose="02020603050405020304" pitchFamily="18" charset="0"/>
              </a:rPr>
              <a:t>keuntungan</a:t>
            </a:r>
            <a:r>
              <a:rPr lang="en-US" sz="1800" kern="0" dirty="0">
                <a:solidFill>
                  <a:srgbClr val="667584"/>
                </a:solidFill>
                <a:effectLst/>
                <a:latin typeface="inheri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solidFill>
                  <a:srgbClr val="667584"/>
                </a:solidFill>
                <a:effectLst/>
                <a:latin typeface="inherit"/>
                <a:ea typeface="Times New Roman" panose="02020603050405020304" pitchFamily="18" charset="0"/>
                <a:cs typeface="Times New Roman" panose="02020603050405020304" pitchFamily="18" charset="0"/>
              </a:rPr>
              <a:t>dari</a:t>
            </a:r>
            <a:r>
              <a:rPr lang="en-US" sz="1800" kern="0" dirty="0">
                <a:solidFill>
                  <a:srgbClr val="667584"/>
                </a:solidFill>
                <a:effectLst/>
                <a:latin typeface="inheri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solidFill>
                  <a:srgbClr val="667584"/>
                </a:solidFill>
                <a:effectLst/>
                <a:latin typeface="inherit"/>
                <a:ea typeface="Times New Roman" panose="02020603050405020304" pitchFamily="18" charset="0"/>
                <a:cs typeface="Times New Roman" panose="02020603050405020304" pitchFamily="18" charset="0"/>
              </a:rPr>
              <a:t>adanya</a:t>
            </a:r>
            <a:r>
              <a:rPr lang="en-US" sz="1800" kern="0" dirty="0">
                <a:solidFill>
                  <a:srgbClr val="667584"/>
                </a:solidFill>
                <a:effectLst/>
                <a:latin typeface="inheri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solidFill>
                  <a:srgbClr val="667584"/>
                </a:solidFill>
                <a:effectLst/>
                <a:latin typeface="inherit"/>
                <a:ea typeface="Times New Roman" panose="02020603050405020304" pitchFamily="18" charset="0"/>
                <a:cs typeface="Times New Roman" panose="02020603050405020304" pitchFamily="18" charset="0"/>
              </a:rPr>
              <a:t>prinsip</a:t>
            </a:r>
            <a:r>
              <a:rPr lang="en-US" sz="1800" kern="0" dirty="0">
                <a:solidFill>
                  <a:srgbClr val="667584"/>
                </a:solidFill>
                <a:effectLst/>
                <a:latin typeface="inherit"/>
                <a:ea typeface="Times New Roman" panose="02020603050405020304" pitchFamily="18" charset="0"/>
                <a:cs typeface="Times New Roman" panose="02020603050405020304" pitchFamily="18" charset="0"/>
              </a:rPr>
              <a:t> bank syariah </a:t>
            </a:r>
            <a:r>
              <a:rPr lang="en-US" sz="1800" kern="0" dirty="0" err="1">
                <a:solidFill>
                  <a:srgbClr val="667584"/>
                </a:solidFill>
                <a:effectLst/>
                <a:latin typeface="inherit"/>
                <a:ea typeface="Times New Roman" panose="02020603050405020304" pitchFamily="18" charset="0"/>
                <a:cs typeface="Times New Roman" panose="02020603050405020304" pitchFamily="18" charset="0"/>
              </a:rPr>
              <a:t>adalah</a:t>
            </a:r>
            <a:r>
              <a:rPr lang="en-US" sz="1800" kern="0" dirty="0">
                <a:solidFill>
                  <a:srgbClr val="667584"/>
                </a:solidFill>
                <a:effectLst/>
                <a:latin typeface="inherit"/>
                <a:ea typeface="Times New Roman" panose="02020603050405020304" pitchFamily="18" charset="0"/>
                <a:cs typeface="Times New Roman" panose="02020603050405020304" pitchFamily="18" charset="0"/>
              </a:rPr>
              <a:t> Anda dapat ikut </a:t>
            </a:r>
            <a:r>
              <a:rPr lang="en-US" sz="1800" kern="0" dirty="0" err="1">
                <a:solidFill>
                  <a:srgbClr val="667584"/>
                </a:solidFill>
                <a:effectLst/>
                <a:latin typeface="inherit"/>
                <a:ea typeface="Times New Roman" panose="02020603050405020304" pitchFamily="18" charset="0"/>
                <a:cs typeface="Times New Roman" panose="02020603050405020304" pitchFamily="18" charset="0"/>
              </a:rPr>
              <a:t>andil</a:t>
            </a:r>
            <a:r>
              <a:rPr lang="en-US" sz="1800" kern="0" dirty="0">
                <a:solidFill>
                  <a:srgbClr val="667584"/>
                </a:solidFill>
                <a:effectLst/>
                <a:latin typeface="inherit"/>
                <a:ea typeface="Times New Roman" panose="02020603050405020304" pitchFamily="18" charset="0"/>
                <a:cs typeface="Times New Roman" panose="02020603050405020304" pitchFamily="18" charset="0"/>
              </a:rPr>
              <a:t> dalam </a:t>
            </a:r>
            <a:r>
              <a:rPr lang="en-US" sz="1800" kern="0" dirty="0" err="1">
                <a:solidFill>
                  <a:srgbClr val="667584"/>
                </a:solidFill>
                <a:effectLst/>
                <a:latin typeface="inherit"/>
                <a:ea typeface="Times New Roman" panose="02020603050405020304" pitchFamily="18" charset="0"/>
                <a:cs typeface="Times New Roman" panose="02020603050405020304" pitchFamily="18" charset="0"/>
              </a:rPr>
              <a:t>pelaksanaan</a:t>
            </a:r>
            <a:r>
              <a:rPr lang="en-US" sz="1800" kern="0" dirty="0">
                <a:solidFill>
                  <a:srgbClr val="667584"/>
                </a:solidFill>
                <a:effectLst/>
                <a:latin typeface="inherit"/>
                <a:ea typeface="Times New Roman" panose="02020603050405020304" pitchFamily="18" charset="0"/>
                <a:cs typeface="Times New Roman" panose="02020603050405020304" pitchFamily="18" charset="0"/>
              </a:rPr>
              <a:t> syariah Islam dan </a:t>
            </a:r>
            <a:r>
              <a:rPr lang="en-US" sz="1800" kern="0" dirty="0" err="1">
                <a:solidFill>
                  <a:srgbClr val="667584"/>
                </a:solidFill>
                <a:effectLst/>
                <a:latin typeface="inherit"/>
                <a:ea typeface="Times New Roman" panose="02020603050405020304" pitchFamily="18" charset="0"/>
                <a:cs typeface="Times New Roman" panose="02020603050405020304" pitchFamily="18" charset="0"/>
              </a:rPr>
              <a:t>muamalah</a:t>
            </a:r>
            <a:r>
              <a:rPr lang="en-US" sz="1800" kern="0" dirty="0">
                <a:solidFill>
                  <a:srgbClr val="667584"/>
                </a:solidFill>
                <a:effectLst/>
                <a:latin typeface="inheri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solidFill>
                  <a:srgbClr val="667584"/>
                </a:solidFill>
                <a:effectLst/>
                <a:latin typeface="inherit"/>
                <a:ea typeface="Times New Roman" panose="02020603050405020304" pitchFamily="18" charset="0"/>
                <a:cs typeface="Times New Roman" panose="02020603050405020304" pitchFamily="18" charset="0"/>
              </a:rPr>
              <a:t>berdasarkan</a:t>
            </a:r>
            <a:r>
              <a:rPr lang="en-US" sz="1800" kern="0" dirty="0">
                <a:solidFill>
                  <a:srgbClr val="667584"/>
                </a:solidFill>
                <a:effectLst/>
                <a:latin typeface="inherit"/>
                <a:ea typeface="Times New Roman" panose="02020603050405020304" pitchFamily="18" charset="0"/>
                <a:cs typeface="Times New Roman" panose="02020603050405020304" pitchFamily="18" charset="0"/>
              </a:rPr>
              <a:t> Islam. Hal ini </a:t>
            </a:r>
            <a:r>
              <a:rPr lang="en-US" sz="1800" kern="0" dirty="0" err="1">
                <a:solidFill>
                  <a:srgbClr val="667584"/>
                </a:solidFill>
                <a:effectLst/>
                <a:latin typeface="inherit"/>
                <a:ea typeface="Times New Roman" panose="02020603050405020304" pitchFamily="18" charset="0"/>
                <a:cs typeface="Times New Roman" panose="02020603050405020304" pitchFamily="18" charset="0"/>
              </a:rPr>
              <a:t>tentunya</a:t>
            </a:r>
            <a:r>
              <a:rPr lang="en-US" sz="1800" kern="0" dirty="0">
                <a:solidFill>
                  <a:srgbClr val="667584"/>
                </a:solidFill>
                <a:effectLst/>
                <a:latin typeface="inheri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solidFill>
                  <a:srgbClr val="667584"/>
                </a:solidFill>
                <a:effectLst/>
                <a:latin typeface="inherit"/>
                <a:ea typeface="Times New Roman" panose="02020603050405020304" pitchFamily="18" charset="0"/>
                <a:cs typeface="Times New Roman" panose="02020603050405020304" pitchFamily="18" charset="0"/>
              </a:rPr>
              <a:t>akan</a:t>
            </a:r>
            <a:r>
              <a:rPr lang="en-US" sz="1800" kern="0" dirty="0">
                <a:solidFill>
                  <a:srgbClr val="667584"/>
                </a:solidFill>
                <a:effectLst/>
                <a:latin typeface="inheri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solidFill>
                  <a:srgbClr val="667584"/>
                </a:solidFill>
                <a:effectLst/>
                <a:latin typeface="inherit"/>
                <a:ea typeface="Times New Roman" panose="02020603050405020304" pitchFamily="18" charset="0"/>
                <a:cs typeface="Times New Roman" panose="02020603050405020304" pitchFamily="18" charset="0"/>
              </a:rPr>
              <a:t>mendatangkan</a:t>
            </a:r>
            <a:r>
              <a:rPr lang="en-US" sz="1800" kern="0" dirty="0">
                <a:solidFill>
                  <a:srgbClr val="667584"/>
                </a:solidFill>
                <a:effectLst/>
                <a:latin typeface="inheri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solidFill>
                  <a:srgbClr val="667584"/>
                </a:solidFill>
                <a:effectLst/>
                <a:latin typeface="inherit"/>
                <a:ea typeface="Times New Roman" panose="02020603050405020304" pitchFamily="18" charset="0"/>
                <a:cs typeface="Times New Roman" panose="02020603050405020304" pitchFamily="18" charset="0"/>
              </a:rPr>
              <a:t>pahala</a:t>
            </a:r>
            <a:r>
              <a:rPr lang="en-US" sz="1800" kern="0" dirty="0">
                <a:solidFill>
                  <a:srgbClr val="667584"/>
                </a:solidFill>
                <a:effectLst/>
                <a:latin typeface="inheri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solidFill>
                  <a:srgbClr val="667584"/>
                </a:solidFill>
                <a:effectLst/>
                <a:latin typeface="inherit"/>
                <a:ea typeface="Times New Roman" panose="02020603050405020304" pitchFamily="18" charset="0"/>
                <a:cs typeface="Times New Roman" panose="02020603050405020304" pitchFamily="18" charset="0"/>
              </a:rPr>
              <a:t>bagi</a:t>
            </a:r>
            <a:r>
              <a:rPr lang="en-US" sz="1800" kern="0" dirty="0">
                <a:solidFill>
                  <a:srgbClr val="667584"/>
                </a:solidFill>
                <a:effectLst/>
                <a:latin typeface="inheri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solidFill>
                  <a:srgbClr val="667584"/>
                </a:solidFill>
                <a:effectLst/>
                <a:latin typeface="inherit"/>
                <a:ea typeface="Times New Roman" panose="02020603050405020304" pitchFamily="18" charset="0"/>
                <a:cs typeface="Times New Roman" panose="02020603050405020304" pitchFamily="18" charset="0"/>
              </a:rPr>
              <a:t>siapapun</a:t>
            </a:r>
            <a:r>
              <a:rPr lang="en-US" sz="1800" kern="0" dirty="0">
                <a:solidFill>
                  <a:srgbClr val="667584"/>
                </a:solidFill>
                <a:effectLst/>
                <a:latin typeface="inherit"/>
                <a:ea typeface="Times New Roman" panose="02020603050405020304" pitchFamily="18" charset="0"/>
                <a:cs typeface="Times New Roman" panose="02020603050405020304" pitchFamily="18" charset="0"/>
              </a:rPr>
              <a:t> yang </a:t>
            </a:r>
            <a:r>
              <a:rPr lang="en-US" sz="1800" kern="0" dirty="0" err="1">
                <a:solidFill>
                  <a:srgbClr val="667584"/>
                </a:solidFill>
                <a:effectLst/>
                <a:latin typeface="inherit"/>
                <a:ea typeface="Times New Roman" panose="02020603050405020304" pitchFamily="18" charset="0"/>
                <a:cs typeface="Times New Roman" panose="02020603050405020304" pitchFamily="18" charset="0"/>
              </a:rPr>
              <a:t>melakukannya</a:t>
            </a:r>
            <a:r>
              <a:rPr lang="en-US" sz="1800" kern="0" dirty="0">
                <a:solidFill>
                  <a:srgbClr val="667584"/>
                </a:solidFill>
                <a:effectLst/>
                <a:latin typeface="inherit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1800" kern="100" dirty="0">
              <a:solidFill>
                <a:srgbClr val="667584"/>
              </a:solidFill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sz="1800" b="1" kern="0" dirty="0" err="1">
                <a:solidFill>
                  <a:srgbClr val="667584"/>
                </a:solidFill>
                <a:effectLst/>
                <a:latin typeface="inherit"/>
                <a:ea typeface="Times New Roman" panose="02020603050405020304" pitchFamily="18" charset="0"/>
                <a:cs typeface="Times New Roman" panose="02020603050405020304" pitchFamily="18" charset="0"/>
              </a:rPr>
              <a:t>Terhindar</a:t>
            </a:r>
            <a:r>
              <a:rPr lang="en-US" sz="1800" b="1" kern="0" dirty="0">
                <a:solidFill>
                  <a:srgbClr val="667584"/>
                </a:solidFill>
                <a:effectLst/>
                <a:latin typeface="inheri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kern="0" dirty="0" err="1">
                <a:solidFill>
                  <a:srgbClr val="667584"/>
                </a:solidFill>
                <a:effectLst/>
                <a:latin typeface="inherit"/>
                <a:ea typeface="Times New Roman" panose="02020603050405020304" pitchFamily="18" charset="0"/>
                <a:cs typeface="Times New Roman" panose="02020603050405020304" pitchFamily="18" charset="0"/>
              </a:rPr>
              <a:t>dari</a:t>
            </a:r>
            <a:r>
              <a:rPr lang="en-US" sz="1800" b="1" kern="0" dirty="0">
                <a:solidFill>
                  <a:srgbClr val="667584"/>
                </a:solidFill>
                <a:effectLst/>
                <a:latin typeface="inheri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kern="0" dirty="0" err="1">
                <a:solidFill>
                  <a:srgbClr val="667584"/>
                </a:solidFill>
                <a:effectLst/>
                <a:latin typeface="inherit"/>
                <a:ea typeface="Times New Roman" panose="02020603050405020304" pitchFamily="18" charset="0"/>
                <a:cs typeface="Times New Roman" panose="02020603050405020304" pitchFamily="18" charset="0"/>
              </a:rPr>
              <a:t>Potensi</a:t>
            </a:r>
            <a:r>
              <a:rPr lang="en-US" sz="1800" b="1" kern="0" dirty="0">
                <a:solidFill>
                  <a:srgbClr val="667584"/>
                </a:solidFill>
                <a:effectLst/>
                <a:latin typeface="inheri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kern="0" dirty="0" err="1">
                <a:solidFill>
                  <a:srgbClr val="667584"/>
                </a:solidFill>
                <a:effectLst/>
                <a:latin typeface="inherit"/>
                <a:ea typeface="Times New Roman" panose="02020603050405020304" pitchFamily="18" charset="0"/>
                <a:cs typeface="Times New Roman" panose="02020603050405020304" pitchFamily="18" charset="0"/>
              </a:rPr>
              <a:t>Riba</a:t>
            </a:r>
            <a:br>
              <a:rPr lang="en-US" sz="1800" kern="0" dirty="0">
                <a:solidFill>
                  <a:srgbClr val="667584"/>
                </a:solidFill>
                <a:effectLst/>
                <a:latin typeface="inherit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800" kern="0" dirty="0" err="1">
                <a:solidFill>
                  <a:srgbClr val="667584"/>
                </a:solidFill>
                <a:effectLst/>
                <a:latin typeface="inherit"/>
                <a:ea typeface="Times New Roman" panose="02020603050405020304" pitchFamily="18" charset="0"/>
                <a:cs typeface="Times New Roman" panose="02020603050405020304" pitchFamily="18" charset="0"/>
              </a:rPr>
              <a:t>Selanjutnya</a:t>
            </a:r>
            <a:r>
              <a:rPr lang="en-US" sz="1800" kern="0" dirty="0">
                <a:solidFill>
                  <a:srgbClr val="667584"/>
                </a:solidFill>
                <a:effectLst/>
                <a:latin typeface="inherit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kern="0" dirty="0" err="1">
                <a:solidFill>
                  <a:srgbClr val="667584"/>
                </a:solidFill>
                <a:effectLst/>
                <a:latin typeface="inherit"/>
                <a:ea typeface="Times New Roman" panose="02020603050405020304" pitchFamily="18" charset="0"/>
                <a:cs typeface="Times New Roman" panose="02020603050405020304" pitchFamily="18" charset="0"/>
              </a:rPr>
              <a:t>manfaat</a:t>
            </a:r>
            <a:r>
              <a:rPr lang="en-US" sz="1800" kern="0" dirty="0">
                <a:solidFill>
                  <a:srgbClr val="667584"/>
                </a:solidFill>
                <a:effectLst/>
                <a:latin typeface="inherit"/>
                <a:ea typeface="Times New Roman" panose="02020603050405020304" pitchFamily="18" charset="0"/>
                <a:cs typeface="Times New Roman" panose="02020603050405020304" pitchFamily="18" charset="0"/>
              </a:rPr>
              <a:t> lain yang dapat Anda </a:t>
            </a:r>
            <a:r>
              <a:rPr lang="en-US" sz="1800" kern="0" dirty="0" err="1">
                <a:solidFill>
                  <a:srgbClr val="667584"/>
                </a:solidFill>
                <a:effectLst/>
                <a:latin typeface="inherit"/>
                <a:ea typeface="Times New Roman" panose="02020603050405020304" pitchFamily="18" charset="0"/>
                <a:cs typeface="Times New Roman" panose="02020603050405020304" pitchFamily="18" charset="0"/>
              </a:rPr>
              <a:t>rasakan</a:t>
            </a:r>
            <a:r>
              <a:rPr lang="en-US" sz="1800" kern="0" dirty="0">
                <a:solidFill>
                  <a:srgbClr val="667584"/>
                </a:solidFill>
                <a:effectLst/>
                <a:latin typeface="inheri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solidFill>
                  <a:srgbClr val="667584"/>
                </a:solidFill>
                <a:effectLst/>
                <a:latin typeface="inherit"/>
                <a:ea typeface="Times New Roman" panose="02020603050405020304" pitchFamily="18" charset="0"/>
                <a:cs typeface="Times New Roman" panose="02020603050405020304" pitchFamily="18" charset="0"/>
              </a:rPr>
              <a:t>ketika</a:t>
            </a:r>
            <a:r>
              <a:rPr lang="en-US" sz="1800" kern="0" dirty="0">
                <a:solidFill>
                  <a:srgbClr val="667584"/>
                </a:solidFill>
                <a:effectLst/>
                <a:latin typeface="inheri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solidFill>
                  <a:srgbClr val="667584"/>
                </a:solidFill>
                <a:effectLst/>
                <a:latin typeface="inherit"/>
                <a:ea typeface="Times New Roman" panose="02020603050405020304" pitchFamily="18" charset="0"/>
                <a:cs typeface="Times New Roman" panose="02020603050405020304" pitchFamily="18" charset="0"/>
              </a:rPr>
              <a:t>bertransaksi</a:t>
            </a:r>
            <a:r>
              <a:rPr lang="en-US" sz="1800" kern="0" dirty="0">
                <a:solidFill>
                  <a:srgbClr val="667584"/>
                </a:solidFill>
                <a:effectLst/>
                <a:latin typeface="inherit"/>
                <a:ea typeface="Times New Roman" panose="02020603050405020304" pitchFamily="18" charset="0"/>
                <a:cs typeface="Times New Roman" panose="02020603050405020304" pitchFamily="18" charset="0"/>
              </a:rPr>
              <a:t> dengan </a:t>
            </a:r>
            <a:r>
              <a:rPr lang="en-US" sz="1800" kern="0" dirty="0" err="1">
                <a:solidFill>
                  <a:srgbClr val="667584"/>
                </a:solidFill>
                <a:effectLst/>
                <a:latin typeface="inherit"/>
                <a:ea typeface="Times New Roman" panose="02020603050405020304" pitchFamily="18" charset="0"/>
                <a:cs typeface="Times New Roman" panose="02020603050405020304" pitchFamily="18" charset="0"/>
              </a:rPr>
              <a:t>prinsip</a:t>
            </a:r>
            <a:r>
              <a:rPr lang="en-US" sz="1800" kern="0" dirty="0">
                <a:solidFill>
                  <a:srgbClr val="667584"/>
                </a:solidFill>
                <a:effectLst/>
                <a:latin typeface="inherit"/>
                <a:ea typeface="Times New Roman" panose="02020603050405020304" pitchFamily="18" charset="0"/>
                <a:cs typeface="Times New Roman" panose="02020603050405020304" pitchFamily="18" charset="0"/>
              </a:rPr>
              <a:t> syariah </a:t>
            </a:r>
            <a:r>
              <a:rPr lang="en-US" sz="1800" kern="0" dirty="0" err="1">
                <a:solidFill>
                  <a:srgbClr val="667584"/>
                </a:solidFill>
                <a:effectLst/>
                <a:latin typeface="inherit"/>
                <a:ea typeface="Times New Roman" panose="02020603050405020304" pitchFamily="18" charset="0"/>
                <a:cs typeface="Times New Roman" panose="02020603050405020304" pitchFamily="18" charset="0"/>
              </a:rPr>
              <a:t>adalah</a:t>
            </a:r>
            <a:r>
              <a:rPr lang="en-US" sz="1800" kern="0" dirty="0">
                <a:solidFill>
                  <a:srgbClr val="667584"/>
                </a:solidFill>
                <a:effectLst/>
                <a:latin typeface="inheri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solidFill>
                  <a:srgbClr val="667584"/>
                </a:solidFill>
                <a:effectLst/>
                <a:latin typeface="inherit"/>
                <a:ea typeface="Times New Roman" panose="02020603050405020304" pitchFamily="18" charset="0"/>
                <a:cs typeface="Times New Roman" panose="02020603050405020304" pitchFamily="18" charset="0"/>
              </a:rPr>
              <a:t>terhindar</a:t>
            </a:r>
            <a:r>
              <a:rPr lang="en-US" sz="1800" kern="0" dirty="0">
                <a:solidFill>
                  <a:srgbClr val="667584"/>
                </a:solidFill>
                <a:effectLst/>
                <a:latin typeface="inheri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solidFill>
                  <a:srgbClr val="667584"/>
                </a:solidFill>
                <a:effectLst/>
                <a:latin typeface="inherit"/>
                <a:ea typeface="Times New Roman" panose="02020603050405020304" pitchFamily="18" charset="0"/>
                <a:cs typeface="Times New Roman" panose="02020603050405020304" pitchFamily="18" charset="0"/>
              </a:rPr>
              <a:t>dari</a:t>
            </a:r>
            <a:r>
              <a:rPr lang="en-US" sz="1800" kern="0" dirty="0">
                <a:solidFill>
                  <a:srgbClr val="667584"/>
                </a:solidFill>
                <a:effectLst/>
                <a:latin typeface="inheri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solidFill>
                  <a:srgbClr val="667584"/>
                </a:solidFill>
                <a:effectLst/>
                <a:latin typeface="inherit"/>
                <a:ea typeface="Times New Roman" panose="02020603050405020304" pitchFamily="18" charset="0"/>
                <a:cs typeface="Times New Roman" panose="02020603050405020304" pitchFamily="18" charset="0"/>
              </a:rPr>
              <a:t>potensi</a:t>
            </a:r>
            <a:r>
              <a:rPr lang="en-US" sz="1800" kern="0" dirty="0">
                <a:solidFill>
                  <a:srgbClr val="667584"/>
                </a:solidFill>
                <a:effectLst/>
                <a:latin typeface="inheri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solidFill>
                  <a:srgbClr val="667584"/>
                </a:solidFill>
                <a:effectLst/>
                <a:latin typeface="inherit"/>
                <a:ea typeface="Times New Roman" panose="02020603050405020304" pitchFamily="18" charset="0"/>
                <a:cs typeface="Times New Roman" panose="02020603050405020304" pitchFamily="18" charset="0"/>
              </a:rPr>
              <a:t>riba</a:t>
            </a:r>
            <a:r>
              <a:rPr lang="en-US" sz="1800" kern="0" dirty="0">
                <a:solidFill>
                  <a:srgbClr val="667584"/>
                </a:solidFill>
                <a:effectLst/>
                <a:latin typeface="inherit"/>
                <a:ea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1800" kern="0" dirty="0" err="1">
                <a:solidFill>
                  <a:srgbClr val="667584"/>
                </a:solidFill>
                <a:effectLst/>
                <a:latin typeface="inherit"/>
                <a:ea typeface="Times New Roman" panose="02020603050405020304" pitchFamily="18" charset="0"/>
                <a:cs typeface="Times New Roman" panose="02020603050405020304" pitchFamily="18" charset="0"/>
              </a:rPr>
              <a:t>Pasalnya</a:t>
            </a:r>
            <a:r>
              <a:rPr lang="en-US" sz="1800" kern="0" dirty="0">
                <a:solidFill>
                  <a:srgbClr val="667584"/>
                </a:solidFill>
                <a:effectLst/>
                <a:latin typeface="inherit"/>
                <a:ea typeface="Times New Roman" panose="02020603050405020304" pitchFamily="18" charset="0"/>
                <a:cs typeface="Times New Roman" panose="02020603050405020304" pitchFamily="18" charset="0"/>
              </a:rPr>
              <a:t>, di dalam agama Islam, </a:t>
            </a:r>
            <a:r>
              <a:rPr lang="en-US" sz="1800" kern="0" dirty="0" err="1">
                <a:solidFill>
                  <a:srgbClr val="667584"/>
                </a:solidFill>
                <a:effectLst/>
                <a:latin typeface="inherit"/>
                <a:ea typeface="Times New Roman" panose="02020603050405020304" pitchFamily="18" charset="0"/>
                <a:cs typeface="Times New Roman" panose="02020603050405020304" pitchFamily="18" charset="0"/>
              </a:rPr>
              <a:t>hukum</a:t>
            </a:r>
            <a:r>
              <a:rPr lang="en-US" sz="1800" kern="0" dirty="0">
                <a:solidFill>
                  <a:srgbClr val="667584"/>
                </a:solidFill>
                <a:effectLst/>
                <a:latin typeface="inheri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solidFill>
                  <a:srgbClr val="667584"/>
                </a:solidFill>
                <a:effectLst/>
                <a:latin typeface="inherit"/>
                <a:ea typeface="Times New Roman" panose="02020603050405020304" pitchFamily="18" charset="0"/>
                <a:cs typeface="Times New Roman" panose="02020603050405020304" pitchFamily="18" charset="0"/>
              </a:rPr>
              <a:t>riba</a:t>
            </a:r>
            <a:r>
              <a:rPr lang="en-US" sz="1800" kern="0" dirty="0">
                <a:solidFill>
                  <a:srgbClr val="667584"/>
                </a:solidFill>
                <a:effectLst/>
                <a:latin typeface="inheri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solidFill>
                  <a:srgbClr val="667584"/>
                </a:solidFill>
                <a:effectLst/>
                <a:latin typeface="inherit"/>
                <a:ea typeface="Times New Roman" panose="02020603050405020304" pitchFamily="18" charset="0"/>
                <a:cs typeface="Times New Roman" panose="02020603050405020304" pitchFamily="18" charset="0"/>
              </a:rPr>
              <a:t>adalah</a:t>
            </a:r>
            <a:r>
              <a:rPr lang="en-US" sz="1800" kern="0" dirty="0">
                <a:solidFill>
                  <a:srgbClr val="667584"/>
                </a:solidFill>
                <a:effectLst/>
                <a:latin typeface="inherit"/>
                <a:ea typeface="Times New Roman" panose="02020603050405020304" pitchFamily="18" charset="0"/>
                <a:cs typeface="Times New Roman" panose="02020603050405020304" pitchFamily="18" charset="0"/>
              </a:rPr>
              <a:t> haram dan wajib </a:t>
            </a:r>
            <a:r>
              <a:rPr lang="en-US" sz="1800" kern="0" dirty="0" err="1">
                <a:solidFill>
                  <a:srgbClr val="667584"/>
                </a:solidFill>
                <a:effectLst/>
                <a:latin typeface="inherit"/>
                <a:ea typeface="Times New Roman" panose="02020603050405020304" pitchFamily="18" charset="0"/>
                <a:cs typeface="Times New Roman" panose="02020603050405020304" pitchFamily="18" charset="0"/>
              </a:rPr>
              <a:t>dihindarkan</a:t>
            </a:r>
            <a:r>
              <a:rPr lang="en-US" sz="1800" kern="0" dirty="0">
                <a:solidFill>
                  <a:srgbClr val="667584"/>
                </a:solidFill>
                <a:effectLst/>
                <a:latin typeface="inherit"/>
                <a:ea typeface="Times New Roman" panose="02020603050405020304" pitchFamily="18" charset="0"/>
                <a:cs typeface="Times New Roman" panose="02020603050405020304" pitchFamily="18" charset="0"/>
              </a:rPr>
              <a:t>. Dengan </a:t>
            </a:r>
            <a:r>
              <a:rPr lang="en-US" sz="1800" kern="0" dirty="0" err="1">
                <a:solidFill>
                  <a:srgbClr val="667584"/>
                </a:solidFill>
                <a:effectLst/>
                <a:latin typeface="inherit"/>
                <a:ea typeface="Times New Roman" panose="02020603050405020304" pitchFamily="18" charset="0"/>
                <a:cs typeface="Times New Roman" panose="02020603050405020304" pitchFamily="18" charset="0"/>
              </a:rPr>
              <a:t>menyimpan</a:t>
            </a:r>
            <a:r>
              <a:rPr lang="en-US" sz="1800" kern="0" dirty="0">
                <a:solidFill>
                  <a:srgbClr val="667584"/>
                </a:solidFill>
                <a:effectLst/>
                <a:latin typeface="inherit"/>
                <a:ea typeface="Times New Roman" panose="02020603050405020304" pitchFamily="18" charset="0"/>
                <a:cs typeface="Times New Roman" panose="02020603050405020304" pitchFamily="18" charset="0"/>
              </a:rPr>
              <a:t> uang pada bank syariah, </a:t>
            </a:r>
            <a:r>
              <a:rPr lang="en-US" sz="1800" kern="0" dirty="0" err="1">
                <a:solidFill>
                  <a:srgbClr val="667584"/>
                </a:solidFill>
                <a:effectLst/>
                <a:latin typeface="inherit"/>
                <a:ea typeface="Times New Roman" panose="02020603050405020304" pitchFamily="18" charset="0"/>
                <a:cs typeface="Times New Roman" panose="02020603050405020304" pitchFamily="18" charset="0"/>
              </a:rPr>
              <a:t>tentunya</a:t>
            </a:r>
            <a:r>
              <a:rPr lang="en-US" sz="1800" kern="0" dirty="0">
                <a:solidFill>
                  <a:srgbClr val="667584"/>
                </a:solidFill>
                <a:effectLst/>
                <a:latin typeface="inherit"/>
                <a:ea typeface="Times New Roman" panose="02020603050405020304" pitchFamily="18" charset="0"/>
                <a:cs typeface="Times New Roman" panose="02020603050405020304" pitchFamily="18" charset="0"/>
              </a:rPr>
              <a:t> Anda </a:t>
            </a:r>
            <a:r>
              <a:rPr lang="en-US" sz="1800" kern="0" dirty="0" err="1">
                <a:solidFill>
                  <a:srgbClr val="667584"/>
                </a:solidFill>
                <a:effectLst/>
                <a:latin typeface="inherit"/>
                <a:ea typeface="Times New Roman" panose="02020603050405020304" pitchFamily="18" charset="0"/>
                <a:cs typeface="Times New Roman" panose="02020603050405020304" pitchFamily="18" charset="0"/>
              </a:rPr>
              <a:t>akan</a:t>
            </a:r>
            <a:r>
              <a:rPr lang="en-US" sz="1800" kern="0" dirty="0">
                <a:solidFill>
                  <a:srgbClr val="667584"/>
                </a:solidFill>
                <a:effectLst/>
                <a:latin typeface="inheri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solidFill>
                  <a:srgbClr val="667584"/>
                </a:solidFill>
                <a:effectLst/>
                <a:latin typeface="inherit"/>
                <a:ea typeface="Times New Roman" panose="02020603050405020304" pitchFamily="18" charset="0"/>
                <a:cs typeface="Times New Roman" panose="02020603050405020304" pitchFamily="18" charset="0"/>
              </a:rPr>
              <a:t>dijauhkan</a:t>
            </a:r>
            <a:r>
              <a:rPr lang="en-US" sz="1800" kern="0" dirty="0">
                <a:solidFill>
                  <a:srgbClr val="667584"/>
                </a:solidFill>
                <a:effectLst/>
                <a:latin typeface="inheri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solidFill>
                  <a:srgbClr val="667584"/>
                </a:solidFill>
                <a:effectLst/>
                <a:latin typeface="inherit"/>
                <a:ea typeface="Times New Roman" panose="02020603050405020304" pitchFamily="18" charset="0"/>
                <a:cs typeface="Times New Roman" panose="02020603050405020304" pitchFamily="18" charset="0"/>
              </a:rPr>
              <a:t>dari</a:t>
            </a:r>
            <a:r>
              <a:rPr lang="en-US" sz="1800" kern="0" dirty="0">
                <a:solidFill>
                  <a:srgbClr val="667584"/>
                </a:solidFill>
                <a:effectLst/>
                <a:latin typeface="inherit"/>
                <a:ea typeface="Times New Roman" panose="02020603050405020304" pitchFamily="18" charset="0"/>
                <a:cs typeface="Times New Roman" panose="02020603050405020304" pitchFamily="18" charset="0"/>
              </a:rPr>
              <a:t> dosa </a:t>
            </a:r>
            <a:r>
              <a:rPr lang="en-US" sz="1800" kern="0" dirty="0" err="1">
                <a:solidFill>
                  <a:srgbClr val="667584"/>
                </a:solidFill>
                <a:effectLst/>
                <a:latin typeface="inherit"/>
                <a:ea typeface="Times New Roman" panose="02020603050405020304" pitchFamily="18" charset="0"/>
                <a:cs typeface="Times New Roman" panose="02020603050405020304" pitchFamily="18" charset="0"/>
              </a:rPr>
              <a:t>riba</a:t>
            </a:r>
            <a:r>
              <a:rPr lang="en-US" sz="1800" kern="0" dirty="0">
                <a:solidFill>
                  <a:srgbClr val="667584"/>
                </a:solidFill>
                <a:effectLst/>
                <a:latin typeface="inherit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1800" kern="100" dirty="0">
              <a:solidFill>
                <a:srgbClr val="667584"/>
              </a:solidFill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04306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AC38C3-4F20-78C5-7C3A-D952A7C1CC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62897"/>
          </a:xfrm>
        </p:spPr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863F3A-DDBD-EDFF-F6DB-7DA61AB3F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2" y="1686074"/>
            <a:ext cx="9601196" cy="3318936"/>
          </a:xfrm>
        </p:spPr>
        <p:txBody>
          <a:bodyPr>
            <a:normAutofit lnSpcReduction="10000"/>
          </a:bodyPr>
          <a:lstStyle/>
          <a:p>
            <a:r>
              <a:rPr lang="en-US" sz="2400" b="1" kern="0" dirty="0" err="1">
                <a:solidFill>
                  <a:srgbClr val="667584"/>
                </a:solidFill>
                <a:effectLst/>
                <a:latin typeface="inherit"/>
                <a:ea typeface="Times New Roman" panose="02020603050405020304" pitchFamily="18" charset="0"/>
                <a:cs typeface="Times New Roman" panose="02020603050405020304" pitchFamily="18" charset="0"/>
              </a:rPr>
              <a:t>Keuntungan</a:t>
            </a:r>
            <a:r>
              <a:rPr lang="en-US" sz="2400" b="1" kern="0" dirty="0">
                <a:solidFill>
                  <a:srgbClr val="667584"/>
                </a:solidFill>
                <a:effectLst/>
                <a:latin typeface="inheri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kern="0" dirty="0" err="1">
                <a:solidFill>
                  <a:srgbClr val="667584"/>
                </a:solidFill>
                <a:effectLst/>
                <a:latin typeface="inherit"/>
                <a:ea typeface="Times New Roman" panose="02020603050405020304" pitchFamily="18" charset="0"/>
                <a:cs typeface="Times New Roman" panose="02020603050405020304" pitchFamily="18" charset="0"/>
              </a:rPr>
              <a:t>Berdasarkan</a:t>
            </a:r>
            <a:r>
              <a:rPr lang="en-US" sz="2400" b="1" kern="0" dirty="0">
                <a:solidFill>
                  <a:srgbClr val="667584"/>
                </a:solidFill>
                <a:effectLst/>
                <a:latin typeface="inheri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kern="0" dirty="0" err="1">
                <a:solidFill>
                  <a:srgbClr val="667584"/>
                </a:solidFill>
                <a:effectLst/>
                <a:latin typeface="inherit"/>
                <a:ea typeface="Times New Roman" panose="02020603050405020304" pitchFamily="18" charset="0"/>
                <a:cs typeface="Times New Roman" panose="02020603050405020304" pitchFamily="18" charset="0"/>
              </a:rPr>
              <a:t>Bagi</a:t>
            </a:r>
            <a:r>
              <a:rPr lang="en-US" sz="2400" b="1" kern="0" dirty="0">
                <a:solidFill>
                  <a:srgbClr val="667584"/>
                </a:solidFill>
                <a:effectLst/>
                <a:latin typeface="inherit"/>
                <a:ea typeface="Times New Roman" panose="02020603050405020304" pitchFamily="18" charset="0"/>
                <a:cs typeface="Times New Roman" panose="02020603050405020304" pitchFamily="18" charset="0"/>
              </a:rPr>
              <a:t> Hasil</a:t>
            </a:r>
            <a:br>
              <a:rPr lang="en-US" sz="2400" kern="0" dirty="0">
                <a:solidFill>
                  <a:srgbClr val="667584"/>
                </a:solidFill>
                <a:effectLst/>
                <a:latin typeface="inherit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kern="0" dirty="0">
                <a:solidFill>
                  <a:srgbClr val="667584"/>
                </a:solidFill>
                <a:effectLst/>
                <a:latin typeface="inherit"/>
                <a:ea typeface="Times New Roman" panose="02020603050405020304" pitchFamily="18" charset="0"/>
                <a:cs typeface="Times New Roman" panose="02020603050405020304" pitchFamily="18" charset="0"/>
              </a:rPr>
              <a:t>Tidak seperti bank </a:t>
            </a:r>
            <a:r>
              <a:rPr lang="en-US" sz="2400" kern="0" dirty="0" err="1">
                <a:solidFill>
                  <a:srgbClr val="667584"/>
                </a:solidFill>
                <a:effectLst/>
                <a:latin typeface="inherit"/>
                <a:ea typeface="Times New Roman" panose="02020603050405020304" pitchFamily="18" charset="0"/>
                <a:cs typeface="Times New Roman" panose="02020603050405020304" pitchFamily="18" charset="0"/>
              </a:rPr>
              <a:t>konvensional</a:t>
            </a:r>
            <a:r>
              <a:rPr lang="en-US" sz="2400" kern="0" dirty="0">
                <a:solidFill>
                  <a:srgbClr val="667584"/>
                </a:solidFill>
                <a:effectLst/>
                <a:latin typeface="inherit"/>
                <a:ea typeface="Times New Roman" panose="02020603050405020304" pitchFamily="18" charset="0"/>
                <a:cs typeface="Times New Roman" panose="02020603050405020304" pitchFamily="18" charset="0"/>
              </a:rPr>
              <a:t> lainnya yang </a:t>
            </a:r>
            <a:r>
              <a:rPr lang="en-US" sz="2400" kern="0" dirty="0" err="1">
                <a:solidFill>
                  <a:srgbClr val="667584"/>
                </a:solidFill>
                <a:effectLst/>
                <a:latin typeface="inherit"/>
                <a:ea typeface="Times New Roman" panose="02020603050405020304" pitchFamily="18" charset="0"/>
                <a:cs typeface="Times New Roman" panose="02020603050405020304" pitchFamily="18" charset="0"/>
              </a:rPr>
              <a:t>akan</a:t>
            </a:r>
            <a:r>
              <a:rPr lang="en-US" sz="2400" kern="0" dirty="0">
                <a:solidFill>
                  <a:srgbClr val="667584"/>
                </a:solidFill>
                <a:effectLst/>
                <a:latin typeface="inherit"/>
                <a:ea typeface="Times New Roman" panose="02020603050405020304" pitchFamily="18" charset="0"/>
                <a:cs typeface="Times New Roman" panose="02020603050405020304" pitchFamily="18" charset="0"/>
              </a:rPr>
              <a:t> memberikan </a:t>
            </a:r>
            <a:r>
              <a:rPr lang="en-US" sz="2400" kern="0" dirty="0" err="1">
                <a:solidFill>
                  <a:srgbClr val="667584"/>
                </a:solidFill>
                <a:effectLst/>
                <a:latin typeface="inherit"/>
                <a:ea typeface="Times New Roman" panose="02020603050405020304" pitchFamily="18" charset="0"/>
                <a:cs typeface="Times New Roman" panose="02020603050405020304" pitchFamily="18" charset="0"/>
              </a:rPr>
              <a:t>bunga</a:t>
            </a:r>
            <a:r>
              <a:rPr lang="en-US" sz="2400" kern="0" dirty="0">
                <a:solidFill>
                  <a:srgbClr val="667584"/>
                </a:solidFill>
                <a:effectLst/>
                <a:latin typeface="inherit"/>
                <a:ea typeface="Times New Roman" panose="02020603050405020304" pitchFamily="18" charset="0"/>
                <a:cs typeface="Times New Roman" panose="02020603050405020304" pitchFamily="18" charset="0"/>
              </a:rPr>
              <a:t> kepada </a:t>
            </a:r>
            <a:r>
              <a:rPr lang="en-US" sz="2400" kern="0" dirty="0" err="1">
                <a:solidFill>
                  <a:srgbClr val="667584"/>
                </a:solidFill>
                <a:effectLst/>
                <a:latin typeface="inherit"/>
                <a:ea typeface="Times New Roman" panose="02020603050405020304" pitchFamily="18" charset="0"/>
                <a:cs typeface="Times New Roman" panose="02020603050405020304" pitchFamily="18" charset="0"/>
              </a:rPr>
              <a:t>nasabahnya</a:t>
            </a:r>
            <a:r>
              <a:rPr lang="en-US" sz="2400" kern="0" dirty="0">
                <a:solidFill>
                  <a:srgbClr val="667584"/>
                </a:solidFill>
                <a:effectLst/>
                <a:latin typeface="inherit"/>
                <a:ea typeface="Times New Roman" panose="02020603050405020304" pitchFamily="18" charset="0"/>
                <a:cs typeface="Times New Roman" panose="02020603050405020304" pitchFamily="18" charset="0"/>
              </a:rPr>
              <a:t>, dalam bank syariah </a:t>
            </a:r>
            <a:r>
              <a:rPr lang="en-US" sz="2400" kern="0" dirty="0" err="1">
                <a:solidFill>
                  <a:srgbClr val="667584"/>
                </a:solidFill>
                <a:effectLst/>
                <a:latin typeface="inherit"/>
                <a:ea typeface="Times New Roman" panose="02020603050405020304" pitchFamily="18" charset="0"/>
                <a:cs typeface="Times New Roman" panose="02020603050405020304" pitchFamily="18" charset="0"/>
              </a:rPr>
              <a:t>keuntungan</a:t>
            </a:r>
            <a:r>
              <a:rPr lang="en-US" sz="2400" kern="0" dirty="0">
                <a:solidFill>
                  <a:srgbClr val="667584"/>
                </a:solidFill>
                <a:effectLst/>
                <a:latin typeface="inherit"/>
                <a:ea typeface="Times New Roman" panose="02020603050405020304" pitchFamily="18" charset="0"/>
                <a:cs typeface="Times New Roman" panose="02020603050405020304" pitchFamily="18" charset="0"/>
              </a:rPr>
              <a:t> yang </a:t>
            </a:r>
            <a:r>
              <a:rPr lang="en-US" sz="2400" kern="0" dirty="0" err="1">
                <a:solidFill>
                  <a:srgbClr val="667584"/>
                </a:solidFill>
                <a:effectLst/>
                <a:latin typeface="inherit"/>
                <a:ea typeface="Times New Roman" panose="02020603050405020304" pitchFamily="18" charset="0"/>
                <a:cs typeface="Times New Roman" panose="02020603050405020304" pitchFamily="18" charset="0"/>
              </a:rPr>
              <a:t>akan</a:t>
            </a:r>
            <a:r>
              <a:rPr lang="en-US" sz="2400" kern="0" dirty="0">
                <a:solidFill>
                  <a:srgbClr val="667584"/>
                </a:solidFill>
                <a:effectLst/>
                <a:latin typeface="inherit"/>
                <a:ea typeface="Times New Roman" panose="02020603050405020304" pitchFamily="18" charset="0"/>
                <a:cs typeface="Times New Roman" panose="02020603050405020304" pitchFamily="18" charset="0"/>
              </a:rPr>
              <a:t> Anda </a:t>
            </a:r>
            <a:r>
              <a:rPr lang="en-US" sz="2400" kern="0" dirty="0" err="1">
                <a:solidFill>
                  <a:srgbClr val="667584"/>
                </a:solidFill>
                <a:effectLst/>
                <a:latin typeface="inherit"/>
                <a:ea typeface="Times New Roman" panose="02020603050405020304" pitchFamily="18" charset="0"/>
                <a:cs typeface="Times New Roman" panose="02020603050405020304" pitchFamily="18" charset="0"/>
              </a:rPr>
              <a:t>peroleh</a:t>
            </a:r>
            <a:r>
              <a:rPr lang="en-US" sz="2400" kern="0" dirty="0">
                <a:solidFill>
                  <a:srgbClr val="667584"/>
                </a:solidFill>
                <a:effectLst/>
                <a:latin typeface="inheri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kern="0" dirty="0" err="1">
                <a:solidFill>
                  <a:srgbClr val="667584"/>
                </a:solidFill>
                <a:effectLst/>
                <a:latin typeface="inherit"/>
                <a:ea typeface="Times New Roman" panose="02020603050405020304" pitchFamily="18" charset="0"/>
                <a:cs typeface="Times New Roman" panose="02020603050405020304" pitchFamily="18" charset="0"/>
              </a:rPr>
              <a:t>berdasarkan</a:t>
            </a:r>
            <a:r>
              <a:rPr lang="en-US" sz="2400" kern="0" dirty="0">
                <a:solidFill>
                  <a:srgbClr val="667584"/>
                </a:solidFill>
                <a:effectLst/>
                <a:latin typeface="inherit"/>
                <a:ea typeface="Times New Roman" panose="02020603050405020304" pitchFamily="18" charset="0"/>
                <a:cs typeface="Times New Roman" panose="02020603050405020304" pitchFamily="18" charset="0"/>
              </a:rPr>
              <a:t> pada </a:t>
            </a:r>
            <a:r>
              <a:rPr lang="en-US" sz="2400" kern="0" dirty="0" err="1">
                <a:solidFill>
                  <a:srgbClr val="667584"/>
                </a:solidFill>
                <a:effectLst/>
                <a:latin typeface="inherit"/>
                <a:ea typeface="Times New Roman" panose="02020603050405020304" pitchFamily="18" charset="0"/>
                <a:cs typeface="Times New Roman" panose="02020603050405020304" pitchFamily="18" charset="0"/>
              </a:rPr>
              <a:t>sistem</a:t>
            </a:r>
            <a:r>
              <a:rPr lang="en-US" sz="2400" kern="0" dirty="0">
                <a:solidFill>
                  <a:srgbClr val="667584"/>
                </a:solidFill>
                <a:effectLst/>
                <a:latin typeface="inheri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kern="0" dirty="0" err="1">
                <a:solidFill>
                  <a:srgbClr val="667584"/>
                </a:solidFill>
                <a:effectLst/>
                <a:latin typeface="inherit"/>
                <a:ea typeface="Times New Roman" panose="02020603050405020304" pitchFamily="18" charset="0"/>
                <a:cs typeface="Times New Roman" panose="02020603050405020304" pitchFamily="18" charset="0"/>
              </a:rPr>
              <a:t>bagi</a:t>
            </a:r>
            <a:r>
              <a:rPr lang="en-US" sz="2400" kern="0" dirty="0">
                <a:solidFill>
                  <a:srgbClr val="667584"/>
                </a:solidFill>
                <a:effectLst/>
                <a:latin typeface="inheri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kern="0" dirty="0" err="1">
                <a:solidFill>
                  <a:srgbClr val="667584"/>
                </a:solidFill>
                <a:effectLst/>
                <a:latin typeface="inherit"/>
                <a:ea typeface="Times New Roman" panose="02020603050405020304" pitchFamily="18" charset="0"/>
                <a:cs typeface="Times New Roman" panose="02020603050405020304" pitchFamily="18" charset="0"/>
              </a:rPr>
              <a:t>hasil</a:t>
            </a:r>
            <a:r>
              <a:rPr lang="en-US" sz="2400" kern="0" dirty="0">
                <a:solidFill>
                  <a:srgbClr val="667584"/>
                </a:solidFill>
                <a:effectLst/>
                <a:latin typeface="inherit"/>
                <a:ea typeface="Times New Roman" panose="02020603050405020304" pitchFamily="18" charset="0"/>
                <a:cs typeface="Times New Roman" panose="02020603050405020304" pitchFamily="18" charset="0"/>
              </a:rPr>
              <a:t>. Yang </a:t>
            </a:r>
            <a:r>
              <a:rPr lang="en-US" sz="2400" kern="0" dirty="0" err="1">
                <a:solidFill>
                  <a:srgbClr val="667584"/>
                </a:solidFill>
                <a:effectLst/>
                <a:latin typeface="inherit"/>
                <a:ea typeface="Times New Roman" panose="02020603050405020304" pitchFamily="18" charset="0"/>
                <a:cs typeface="Times New Roman" panose="02020603050405020304" pitchFamily="18" charset="0"/>
              </a:rPr>
              <a:t>dimana</a:t>
            </a:r>
            <a:r>
              <a:rPr lang="en-US" sz="2400" kern="0" dirty="0">
                <a:solidFill>
                  <a:srgbClr val="667584"/>
                </a:solidFill>
                <a:effectLst/>
                <a:latin typeface="inherit"/>
                <a:ea typeface="Times New Roman" panose="02020603050405020304" pitchFamily="18" charset="0"/>
                <a:cs typeface="Times New Roman" panose="02020603050405020304" pitchFamily="18" charset="0"/>
              </a:rPr>
              <a:t> dengan </a:t>
            </a:r>
            <a:r>
              <a:rPr lang="en-US" sz="2400" kern="0" dirty="0" err="1">
                <a:solidFill>
                  <a:srgbClr val="667584"/>
                </a:solidFill>
                <a:effectLst/>
                <a:latin typeface="inherit"/>
                <a:ea typeface="Times New Roman" panose="02020603050405020304" pitchFamily="18" charset="0"/>
                <a:cs typeface="Times New Roman" panose="02020603050405020304" pitchFamily="18" charset="0"/>
              </a:rPr>
              <a:t>sistem</a:t>
            </a:r>
            <a:r>
              <a:rPr lang="en-US" sz="2400" kern="0" dirty="0">
                <a:solidFill>
                  <a:srgbClr val="667584"/>
                </a:solidFill>
                <a:effectLst/>
                <a:latin typeface="inherit"/>
                <a:ea typeface="Times New Roman" panose="02020603050405020304" pitchFamily="18" charset="0"/>
                <a:cs typeface="Times New Roman" panose="02020603050405020304" pitchFamily="18" charset="0"/>
              </a:rPr>
              <a:t> ini </a:t>
            </a:r>
            <a:r>
              <a:rPr lang="en-US" sz="2400" kern="0" dirty="0" err="1">
                <a:solidFill>
                  <a:srgbClr val="667584"/>
                </a:solidFill>
                <a:effectLst/>
                <a:latin typeface="inherit"/>
                <a:ea typeface="Times New Roman" panose="02020603050405020304" pitchFamily="18" charset="0"/>
                <a:cs typeface="Times New Roman" panose="02020603050405020304" pitchFamily="18" charset="0"/>
              </a:rPr>
              <a:t>akan</a:t>
            </a:r>
            <a:r>
              <a:rPr lang="en-US" sz="2400" kern="0" dirty="0">
                <a:solidFill>
                  <a:srgbClr val="667584"/>
                </a:solidFill>
                <a:effectLst/>
                <a:latin typeface="inheri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kern="0" dirty="0" err="1">
                <a:solidFill>
                  <a:srgbClr val="667584"/>
                </a:solidFill>
                <a:effectLst/>
                <a:latin typeface="inherit"/>
                <a:ea typeface="Times New Roman" panose="02020603050405020304" pitchFamily="18" charset="0"/>
                <a:cs typeface="Times New Roman" panose="02020603050405020304" pitchFamily="18" charset="0"/>
              </a:rPr>
              <a:t>menguntungkan</a:t>
            </a:r>
            <a:r>
              <a:rPr lang="en-US" sz="2400" kern="0" dirty="0">
                <a:solidFill>
                  <a:srgbClr val="667584"/>
                </a:solidFill>
                <a:effectLst/>
                <a:latin typeface="inherit"/>
                <a:ea typeface="Times New Roman" panose="02020603050405020304" pitchFamily="18" charset="0"/>
                <a:cs typeface="Times New Roman" panose="02020603050405020304" pitchFamily="18" charset="0"/>
              </a:rPr>
              <a:t> semua </a:t>
            </a:r>
            <a:r>
              <a:rPr lang="en-US" sz="2400" kern="0" dirty="0" err="1">
                <a:solidFill>
                  <a:srgbClr val="667584"/>
                </a:solidFill>
                <a:effectLst/>
                <a:latin typeface="inherit"/>
                <a:ea typeface="Times New Roman" panose="02020603050405020304" pitchFamily="18" charset="0"/>
                <a:cs typeface="Times New Roman" panose="02020603050405020304" pitchFamily="18" charset="0"/>
              </a:rPr>
              <a:t>pihak</a:t>
            </a:r>
            <a:r>
              <a:rPr lang="en-US" sz="2400" kern="0" dirty="0">
                <a:solidFill>
                  <a:srgbClr val="667584"/>
                </a:solidFill>
                <a:effectLst/>
                <a:latin typeface="inherit"/>
                <a:ea typeface="Times New Roman" panose="02020603050405020304" pitchFamily="18" charset="0"/>
                <a:cs typeface="Times New Roman" panose="02020603050405020304" pitchFamily="18" charset="0"/>
              </a:rPr>
              <a:t> yang </a:t>
            </a:r>
            <a:r>
              <a:rPr lang="en-US" sz="2400" kern="0" dirty="0" err="1">
                <a:solidFill>
                  <a:srgbClr val="667584"/>
                </a:solidFill>
                <a:effectLst/>
                <a:latin typeface="inherit"/>
                <a:ea typeface="Times New Roman" panose="02020603050405020304" pitchFamily="18" charset="0"/>
                <a:cs typeface="Times New Roman" panose="02020603050405020304" pitchFamily="18" charset="0"/>
              </a:rPr>
              <a:t>terlibat</a:t>
            </a:r>
            <a:r>
              <a:rPr lang="en-US" sz="2400" kern="0" dirty="0">
                <a:solidFill>
                  <a:srgbClr val="667584"/>
                </a:solidFill>
                <a:effectLst/>
                <a:latin typeface="inherit"/>
                <a:ea typeface="Times New Roman" panose="02020603050405020304" pitchFamily="18" charset="0"/>
                <a:cs typeface="Times New Roman" panose="02020603050405020304" pitchFamily="18" charset="0"/>
              </a:rPr>
              <a:t> dalam </a:t>
            </a:r>
            <a:r>
              <a:rPr lang="en-US" sz="2400" kern="0" dirty="0" err="1">
                <a:solidFill>
                  <a:srgbClr val="667584"/>
                </a:solidFill>
                <a:effectLst/>
                <a:latin typeface="inherit"/>
                <a:ea typeface="Times New Roman" panose="02020603050405020304" pitchFamily="18" charset="0"/>
                <a:cs typeface="Times New Roman" panose="02020603050405020304" pitchFamily="18" charset="0"/>
              </a:rPr>
              <a:t>transaksi</a:t>
            </a:r>
            <a:r>
              <a:rPr lang="en-US" sz="2400" kern="0" dirty="0">
                <a:solidFill>
                  <a:srgbClr val="667584"/>
                </a:solidFill>
                <a:effectLst/>
                <a:latin typeface="inherit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sz="2000" b="1" kern="0" dirty="0">
                <a:solidFill>
                  <a:srgbClr val="667584"/>
                </a:solidFill>
                <a:effectLst/>
                <a:latin typeface="inherit"/>
                <a:ea typeface="Times New Roman" panose="02020603050405020304" pitchFamily="18" charset="0"/>
                <a:cs typeface="Times New Roman" panose="02020603050405020304" pitchFamily="18" charset="0"/>
              </a:rPr>
              <a:t>Telah </a:t>
            </a:r>
            <a:r>
              <a:rPr lang="en-US" sz="2000" b="1" kern="0" dirty="0" err="1">
                <a:solidFill>
                  <a:srgbClr val="667584"/>
                </a:solidFill>
                <a:effectLst/>
                <a:latin typeface="inherit"/>
                <a:ea typeface="Times New Roman" panose="02020603050405020304" pitchFamily="18" charset="0"/>
                <a:cs typeface="Times New Roman" panose="02020603050405020304" pitchFamily="18" charset="0"/>
              </a:rPr>
              <a:t>Terjamin</a:t>
            </a:r>
            <a:r>
              <a:rPr lang="en-US" sz="2000" b="1" kern="0" dirty="0">
                <a:solidFill>
                  <a:srgbClr val="667584"/>
                </a:solidFill>
                <a:effectLst/>
                <a:latin typeface="inherit"/>
                <a:ea typeface="Times New Roman" panose="02020603050405020304" pitchFamily="18" charset="0"/>
                <a:cs typeface="Times New Roman" panose="02020603050405020304" pitchFamily="18" charset="0"/>
              </a:rPr>
              <a:t> LPS (Lembaga </a:t>
            </a:r>
            <a:r>
              <a:rPr lang="en-US" sz="2000" b="1" kern="0" dirty="0" err="1">
                <a:solidFill>
                  <a:srgbClr val="667584"/>
                </a:solidFill>
                <a:effectLst/>
                <a:latin typeface="inherit"/>
                <a:ea typeface="Times New Roman" panose="02020603050405020304" pitchFamily="18" charset="0"/>
                <a:cs typeface="Times New Roman" panose="02020603050405020304" pitchFamily="18" charset="0"/>
              </a:rPr>
              <a:t>Penjamin</a:t>
            </a:r>
            <a:r>
              <a:rPr lang="en-US" sz="2000" b="1" kern="0" dirty="0">
                <a:solidFill>
                  <a:srgbClr val="667584"/>
                </a:solidFill>
                <a:effectLst/>
                <a:latin typeface="inheri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kern="0" dirty="0" err="1">
                <a:solidFill>
                  <a:srgbClr val="667584"/>
                </a:solidFill>
                <a:effectLst/>
                <a:latin typeface="inherit"/>
                <a:ea typeface="Times New Roman" panose="02020603050405020304" pitchFamily="18" charset="0"/>
                <a:cs typeface="Times New Roman" panose="02020603050405020304" pitchFamily="18" charset="0"/>
              </a:rPr>
              <a:t>Simpanan</a:t>
            </a:r>
            <a:r>
              <a:rPr lang="en-US" sz="2000" b="1" kern="0" dirty="0">
                <a:solidFill>
                  <a:srgbClr val="667584"/>
                </a:solidFill>
                <a:effectLst/>
                <a:latin typeface="inherit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br>
              <a:rPr lang="en-US" sz="2000" kern="0" dirty="0">
                <a:solidFill>
                  <a:srgbClr val="667584"/>
                </a:solidFill>
                <a:effectLst/>
                <a:latin typeface="inherit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kern="0" dirty="0">
                <a:solidFill>
                  <a:srgbClr val="667584"/>
                </a:solidFill>
                <a:effectLst/>
                <a:latin typeface="inherit"/>
                <a:ea typeface="Times New Roman" panose="02020603050405020304" pitchFamily="18" charset="0"/>
                <a:cs typeface="Times New Roman" panose="02020603050405020304" pitchFamily="18" charset="0"/>
              </a:rPr>
              <a:t>Dana </a:t>
            </a:r>
            <a:r>
              <a:rPr lang="en-US" sz="2000" kern="0" dirty="0" err="1">
                <a:solidFill>
                  <a:srgbClr val="667584"/>
                </a:solidFill>
                <a:effectLst/>
                <a:latin typeface="inherit"/>
                <a:ea typeface="Times New Roman" panose="02020603050405020304" pitchFamily="18" charset="0"/>
                <a:cs typeface="Times New Roman" panose="02020603050405020304" pitchFamily="18" charset="0"/>
              </a:rPr>
              <a:t>nasabah</a:t>
            </a:r>
            <a:r>
              <a:rPr lang="en-US" sz="2000" kern="0" dirty="0">
                <a:solidFill>
                  <a:srgbClr val="667584"/>
                </a:solidFill>
                <a:effectLst/>
                <a:latin typeface="inherit"/>
                <a:ea typeface="Times New Roman" panose="02020603050405020304" pitchFamily="18" charset="0"/>
                <a:cs typeface="Times New Roman" panose="02020603050405020304" pitchFamily="18" charset="0"/>
              </a:rPr>
              <a:t> yang </a:t>
            </a:r>
            <a:r>
              <a:rPr lang="en-US" sz="2000" kern="0" dirty="0" err="1">
                <a:solidFill>
                  <a:srgbClr val="667584"/>
                </a:solidFill>
                <a:effectLst/>
                <a:latin typeface="inherit"/>
                <a:ea typeface="Times New Roman" panose="02020603050405020304" pitchFamily="18" charset="0"/>
                <a:cs typeface="Times New Roman" panose="02020603050405020304" pitchFamily="18" charset="0"/>
              </a:rPr>
              <a:t>disimpan</a:t>
            </a:r>
            <a:r>
              <a:rPr lang="en-US" sz="2000" kern="0" dirty="0">
                <a:solidFill>
                  <a:srgbClr val="667584"/>
                </a:solidFill>
                <a:effectLst/>
                <a:latin typeface="inherit"/>
                <a:ea typeface="Times New Roman" panose="02020603050405020304" pitchFamily="18" charset="0"/>
                <a:cs typeface="Times New Roman" panose="02020603050405020304" pitchFamily="18" charset="0"/>
              </a:rPr>
              <a:t> dalam bank syariah </a:t>
            </a:r>
            <a:r>
              <a:rPr lang="en-US" sz="2000" kern="0" dirty="0" err="1">
                <a:solidFill>
                  <a:srgbClr val="667584"/>
                </a:solidFill>
                <a:effectLst/>
                <a:latin typeface="inherit"/>
                <a:ea typeface="Times New Roman" panose="02020603050405020304" pitchFamily="18" charset="0"/>
                <a:cs typeface="Times New Roman" panose="02020603050405020304" pitchFamily="18" charset="0"/>
              </a:rPr>
              <a:t>dijamin</a:t>
            </a:r>
            <a:r>
              <a:rPr lang="en-US" sz="2000" kern="0" dirty="0">
                <a:solidFill>
                  <a:srgbClr val="667584"/>
                </a:solidFill>
                <a:effectLst/>
                <a:latin typeface="inherit"/>
                <a:ea typeface="Times New Roman" panose="02020603050405020304" pitchFamily="18" charset="0"/>
                <a:cs typeface="Times New Roman" panose="02020603050405020304" pitchFamily="18" charset="0"/>
              </a:rPr>
              <a:t> oleh Lembaga </a:t>
            </a:r>
            <a:r>
              <a:rPr lang="en-US" sz="2000" kern="0" dirty="0" err="1">
                <a:solidFill>
                  <a:srgbClr val="667584"/>
                </a:solidFill>
                <a:effectLst/>
                <a:latin typeface="inherit"/>
                <a:ea typeface="Times New Roman" panose="02020603050405020304" pitchFamily="18" charset="0"/>
                <a:cs typeface="Times New Roman" panose="02020603050405020304" pitchFamily="18" charset="0"/>
              </a:rPr>
              <a:t>Penjamin</a:t>
            </a:r>
            <a:r>
              <a:rPr lang="en-US" sz="2000" kern="0" dirty="0">
                <a:solidFill>
                  <a:srgbClr val="667584"/>
                </a:solidFill>
                <a:effectLst/>
                <a:latin typeface="inheri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kern="0" dirty="0" err="1">
                <a:solidFill>
                  <a:srgbClr val="667584"/>
                </a:solidFill>
                <a:effectLst/>
                <a:latin typeface="inherit"/>
                <a:ea typeface="Times New Roman" panose="02020603050405020304" pitchFamily="18" charset="0"/>
                <a:cs typeface="Times New Roman" panose="02020603050405020304" pitchFamily="18" charset="0"/>
              </a:rPr>
              <a:t>Simpanan</a:t>
            </a:r>
            <a:r>
              <a:rPr lang="en-US" sz="2000" kern="0" dirty="0">
                <a:solidFill>
                  <a:srgbClr val="667584"/>
                </a:solidFill>
                <a:effectLst/>
                <a:latin typeface="inherit"/>
                <a:ea typeface="Times New Roman" panose="02020603050405020304" pitchFamily="18" charset="0"/>
                <a:cs typeface="Times New Roman" panose="02020603050405020304" pitchFamily="18" charset="0"/>
              </a:rPr>
              <a:t> (LPS). </a:t>
            </a:r>
            <a:r>
              <a:rPr lang="en-US" sz="2000" kern="0" dirty="0" err="1">
                <a:solidFill>
                  <a:srgbClr val="667584"/>
                </a:solidFill>
                <a:effectLst/>
                <a:latin typeface="inherit"/>
                <a:ea typeface="Times New Roman" panose="02020603050405020304" pitchFamily="18" charset="0"/>
                <a:cs typeface="Times New Roman" panose="02020603050405020304" pitchFamily="18" charset="0"/>
              </a:rPr>
              <a:t>Nantinya</a:t>
            </a:r>
            <a:r>
              <a:rPr lang="en-US" sz="2000" kern="0" dirty="0">
                <a:solidFill>
                  <a:srgbClr val="667584"/>
                </a:solidFill>
                <a:effectLst/>
                <a:latin typeface="inheri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kern="0" dirty="0" err="1">
                <a:solidFill>
                  <a:srgbClr val="667584"/>
                </a:solidFill>
                <a:effectLst/>
                <a:latin typeface="inherit"/>
                <a:ea typeface="Times New Roman" panose="02020603050405020304" pitchFamily="18" charset="0"/>
                <a:cs typeface="Times New Roman" panose="02020603050405020304" pitchFamily="18" charset="0"/>
              </a:rPr>
              <a:t>lembaga</a:t>
            </a:r>
            <a:r>
              <a:rPr lang="en-US" sz="2000" kern="0" dirty="0">
                <a:solidFill>
                  <a:srgbClr val="667584"/>
                </a:solidFill>
                <a:effectLst/>
                <a:latin typeface="inherit"/>
                <a:ea typeface="Times New Roman" panose="02020603050405020304" pitchFamily="18" charset="0"/>
                <a:cs typeface="Times New Roman" panose="02020603050405020304" pitchFamily="18" charset="0"/>
              </a:rPr>
              <a:t> ini </a:t>
            </a:r>
            <a:r>
              <a:rPr lang="en-US" sz="2000" kern="0" dirty="0" err="1">
                <a:solidFill>
                  <a:srgbClr val="667584"/>
                </a:solidFill>
                <a:effectLst/>
                <a:latin typeface="inherit"/>
                <a:ea typeface="Times New Roman" panose="02020603050405020304" pitchFamily="18" charset="0"/>
                <a:cs typeface="Times New Roman" panose="02020603050405020304" pitchFamily="18" charset="0"/>
              </a:rPr>
              <a:t>akan</a:t>
            </a:r>
            <a:r>
              <a:rPr lang="en-US" sz="2000" kern="0" dirty="0">
                <a:solidFill>
                  <a:srgbClr val="667584"/>
                </a:solidFill>
                <a:effectLst/>
                <a:latin typeface="inheri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kern="0" dirty="0" err="1">
                <a:solidFill>
                  <a:srgbClr val="667584"/>
                </a:solidFill>
                <a:effectLst/>
                <a:latin typeface="inherit"/>
                <a:ea typeface="Times New Roman" panose="02020603050405020304" pitchFamily="18" charset="0"/>
                <a:cs typeface="Times New Roman" panose="02020603050405020304" pitchFamily="18" charset="0"/>
              </a:rPr>
              <a:t>bertanggung</a:t>
            </a:r>
            <a:r>
              <a:rPr lang="en-US" sz="2000" kern="0" dirty="0">
                <a:solidFill>
                  <a:srgbClr val="667584"/>
                </a:solidFill>
                <a:effectLst/>
                <a:latin typeface="inheri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kern="0" dirty="0" err="1">
                <a:solidFill>
                  <a:srgbClr val="667584"/>
                </a:solidFill>
                <a:effectLst/>
                <a:latin typeface="inherit"/>
                <a:ea typeface="Times New Roman" panose="02020603050405020304" pitchFamily="18" charset="0"/>
                <a:cs typeface="Times New Roman" panose="02020603050405020304" pitchFamily="18" charset="0"/>
              </a:rPr>
              <a:t>jawab</a:t>
            </a:r>
            <a:r>
              <a:rPr lang="en-US" sz="2000" kern="0" dirty="0">
                <a:solidFill>
                  <a:srgbClr val="667584"/>
                </a:solidFill>
                <a:effectLst/>
                <a:latin typeface="inherit"/>
                <a:ea typeface="Times New Roman" panose="02020603050405020304" pitchFamily="18" charset="0"/>
                <a:cs typeface="Times New Roman" panose="02020603050405020304" pitchFamily="18" charset="0"/>
              </a:rPr>
              <a:t> dan siap </a:t>
            </a:r>
            <a:r>
              <a:rPr lang="en-US" sz="2000" kern="0" dirty="0" err="1">
                <a:solidFill>
                  <a:srgbClr val="667584"/>
                </a:solidFill>
                <a:effectLst/>
                <a:latin typeface="inherit"/>
                <a:ea typeface="Times New Roman" panose="02020603050405020304" pitchFamily="18" charset="0"/>
                <a:cs typeface="Times New Roman" panose="02020603050405020304" pitchFamily="18" charset="0"/>
              </a:rPr>
              <a:t>menanggung</a:t>
            </a:r>
            <a:r>
              <a:rPr lang="en-US" sz="2000" kern="0" dirty="0">
                <a:solidFill>
                  <a:srgbClr val="667584"/>
                </a:solidFill>
                <a:effectLst/>
                <a:latin typeface="inheri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kern="0" dirty="0" err="1">
                <a:solidFill>
                  <a:srgbClr val="667584"/>
                </a:solidFill>
                <a:effectLst/>
                <a:latin typeface="inherit"/>
                <a:ea typeface="Times New Roman" panose="02020603050405020304" pitchFamily="18" charset="0"/>
                <a:cs typeface="Times New Roman" panose="02020603050405020304" pitchFamily="18" charset="0"/>
              </a:rPr>
              <a:t>risiko</a:t>
            </a:r>
            <a:r>
              <a:rPr lang="en-US" sz="2000" kern="0" dirty="0">
                <a:solidFill>
                  <a:srgbClr val="667584"/>
                </a:solidFill>
                <a:effectLst/>
                <a:latin typeface="inheri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kern="0" dirty="0" err="1">
                <a:solidFill>
                  <a:srgbClr val="667584"/>
                </a:solidFill>
                <a:effectLst/>
                <a:latin typeface="inherit"/>
                <a:ea typeface="Times New Roman" panose="02020603050405020304" pitchFamily="18" charset="0"/>
                <a:cs typeface="Times New Roman" panose="02020603050405020304" pitchFamily="18" charset="0"/>
              </a:rPr>
              <a:t>apabila</a:t>
            </a:r>
            <a:r>
              <a:rPr lang="en-US" sz="2000" kern="0" dirty="0">
                <a:solidFill>
                  <a:srgbClr val="667584"/>
                </a:solidFill>
                <a:effectLst/>
                <a:latin typeface="inheri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kern="0" dirty="0" err="1">
                <a:solidFill>
                  <a:srgbClr val="667584"/>
                </a:solidFill>
                <a:effectLst/>
                <a:latin typeface="inherit"/>
                <a:ea typeface="Times New Roman" panose="02020603050405020304" pitchFamily="18" charset="0"/>
                <a:cs typeface="Times New Roman" panose="02020603050405020304" pitchFamily="18" charset="0"/>
              </a:rPr>
              <a:t>terjadi</a:t>
            </a:r>
            <a:r>
              <a:rPr lang="en-US" sz="2000" kern="0" dirty="0">
                <a:solidFill>
                  <a:srgbClr val="667584"/>
                </a:solidFill>
                <a:effectLst/>
                <a:latin typeface="inheri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kern="0" dirty="0" err="1">
                <a:solidFill>
                  <a:srgbClr val="667584"/>
                </a:solidFill>
                <a:effectLst/>
                <a:latin typeface="inherit"/>
                <a:ea typeface="Times New Roman" panose="02020603050405020304" pitchFamily="18" charset="0"/>
                <a:cs typeface="Times New Roman" panose="02020603050405020304" pitchFamily="18" charset="0"/>
              </a:rPr>
              <a:t>kehilangan</a:t>
            </a:r>
            <a:r>
              <a:rPr lang="en-US" sz="2000" kern="0" dirty="0">
                <a:solidFill>
                  <a:srgbClr val="667584"/>
                </a:solidFill>
                <a:effectLst/>
                <a:latin typeface="inherit"/>
                <a:ea typeface="Times New Roman" panose="02020603050405020304" pitchFamily="18" charset="0"/>
                <a:cs typeface="Times New Roman" panose="02020603050405020304" pitchFamily="18" charset="0"/>
              </a:rPr>
              <a:t> dana </a:t>
            </a:r>
            <a:r>
              <a:rPr lang="en-US" sz="2000" kern="0" dirty="0" err="1">
                <a:solidFill>
                  <a:srgbClr val="667584"/>
                </a:solidFill>
                <a:effectLst/>
                <a:latin typeface="inherit"/>
                <a:ea typeface="Times New Roman" panose="02020603050405020304" pitchFamily="18" charset="0"/>
                <a:cs typeface="Times New Roman" panose="02020603050405020304" pitchFamily="18" charset="0"/>
              </a:rPr>
              <a:t>nasabah</a:t>
            </a:r>
            <a:r>
              <a:rPr lang="en-US" sz="2000" kern="0" dirty="0">
                <a:solidFill>
                  <a:srgbClr val="667584"/>
                </a:solidFill>
                <a:effectLst/>
                <a:latin typeface="inherit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kern="0" dirty="0" err="1">
                <a:solidFill>
                  <a:srgbClr val="667584"/>
                </a:solidFill>
                <a:effectLst/>
                <a:latin typeface="inherit"/>
                <a:ea typeface="Times New Roman" panose="02020603050405020304" pitchFamily="18" charset="0"/>
                <a:cs typeface="Times New Roman" panose="02020603050405020304" pitchFamily="18" charset="0"/>
              </a:rPr>
              <a:t>bahkan</a:t>
            </a:r>
            <a:r>
              <a:rPr lang="en-US" sz="2000" kern="0" dirty="0">
                <a:solidFill>
                  <a:srgbClr val="667584"/>
                </a:solidFill>
                <a:effectLst/>
                <a:latin typeface="inheri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kern="0" dirty="0" err="1">
                <a:solidFill>
                  <a:srgbClr val="667584"/>
                </a:solidFill>
                <a:effectLst/>
                <a:latin typeface="inherit"/>
                <a:ea typeface="Times New Roman" panose="02020603050405020304" pitchFamily="18" charset="0"/>
                <a:cs typeface="Times New Roman" panose="02020603050405020304" pitchFamily="18" charset="0"/>
              </a:rPr>
              <a:t>hingga</a:t>
            </a:r>
            <a:r>
              <a:rPr lang="en-US" sz="2000" kern="0" dirty="0">
                <a:solidFill>
                  <a:srgbClr val="667584"/>
                </a:solidFill>
                <a:effectLst/>
                <a:latin typeface="inherit"/>
                <a:ea typeface="Times New Roman" panose="02020603050405020304" pitchFamily="18" charset="0"/>
                <a:cs typeface="Times New Roman" panose="02020603050405020304" pitchFamily="18" charset="0"/>
              </a:rPr>
              <a:t> Rp2 </a:t>
            </a:r>
            <a:r>
              <a:rPr lang="en-US" sz="2000" kern="0" dirty="0" err="1">
                <a:solidFill>
                  <a:srgbClr val="667584"/>
                </a:solidFill>
                <a:effectLst/>
                <a:latin typeface="inherit"/>
                <a:ea typeface="Times New Roman" panose="02020603050405020304" pitchFamily="18" charset="0"/>
                <a:cs typeface="Times New Roman" panose="02020603050405020304" pitchFamily="18" charset="0"/>
              </a:rPr>
              <a:t>miliar</a:t>
            </a:r>
            <a:r>
              <a:rPr lang="en-US" sz="2000" kern="0" dirty="0">
                <a:solidFill>
                  <a:srgbClr val="667584"/>
                </a:solidFill>
                <a:effectLst/>
                <a:latin typeface="inherit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1800" kern="100" dirty="0">
              <a:solidFill>
                <a:srgbClr val="667584"/>
              </a:solidFill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endParaRPr lang="en-US" sz="2000" kern="100" dirty="0">
              <a:solidFill>
                <a:srgbClr val="667584"/>
              </a:solidFill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649774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1003</TotalTime>
  <Words>477</Words>
  <Application>Microsoft Office PowerPoint</Application>
  <PresentationFormat>Widescreen</PresentationFormat>
  <Paragraphs>35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Google Sans</vt:lpstr>
      <vt:lpstr>inherit</vt:lpstr>
      <vt:lpstr>Amasis MT Pro Black</vt:lpstr>
      <vt:lpstr>Arial</vt:lpstr>
      <vt:lpstr>Calibri</vt:lpstr>
      <vt:lpstr>Garamond</vt:lpstr>
      <vt:lpstr>Organic</vt:lpstr>
      <vt:lpstr>OPERSIONAL BANK SYARIAH</vt:lpstr>
      <vt:lpstr>PowerPoint Presentation</vt:lpstr>
      <vt:lpstr>DASAR HUKUM BANK SYARIAH</vt:lpstr>
      <vt:lpstr>PRINSIP UTAMA</vt:lpstr>
      <vt:lpstr>PRINSIP DASAR EKONOMI  SYARIAH</vt:lpstr>
      <vt:lpstr>MOTIF  TRANSAKSI</vt:lpstr>
      <vt:lpstr>PRINSIP DASAR SYARIAH</vt:lpstr>
      <vt:lpstr>MANFAAT PRINSIP SYARIAH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KUIS-1 Tgl. 5 Oktober 2023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OPERSIONAL BANK SYARIAH</dc:title>
  <dc:creator>Sri Rochani Mulyani</dc:creator>
  <cp:lastModifiedBy>Sri Rochani Mulyani</cp:lastModifiedBy>
  <cp:revision>35</cp:revision>
  <cp:lastPrinted>2023-10-04T15:13:40Z</cp:lastPrinted>
  <dcterms:created xsi:type="dcterms:W3CDTF">2023-09-22T14:46:41Z</dcterms:created>
  <dcterms:modified xsi:type="dcterms:W3CDTF">2023-10-05T03:39:38Z</dcterms:modified>
</cp:coreProperties>
</file>